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40"/>
  </p:notesMasterIdLst>
  <p:sldIdLst>
    <p:sldId id="256" r:id="rId2"/>
    <p:sldId id="280" r:id="rId3"/>
    <p:sldId id="273" r:id="rId4"/>
    <p:sldId id="301" r:id="rId5"/>
    <p:sldId id="302" r:id="rId6"/>
    <p:sldId id="303" r:id="rId7"/>
    <p:sldId id="304" r:id="rId8"/>
    <p:sldId id="275" r:id="rId9"/>
    <p:sldId id="277" r:id="rId10"/>
    <p:sldId id="279" r:id="rId11"/>
    <p:sldId id="276" r:id="rId12"/>
    <p:sldId id="270" r:id="rId13"/>
    <p:sldId id="269" r:id="rId14"/>
    <p:sldId id="268" r:id="rId15"/>
    <p:sldId id="272" r:id="rId16"/>
    <p:sldId id="263" r:id="rId17"/>
    <p:sldId id="266" r:id="rId18"/>
    <p:sldId id="267"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9" r:id="rId35"/>
    <p:sldId id="296" r:id="rId36"/>
    <p:sldId id="297" r:id="rId37"/>
    <p:sldId id="300"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433" autoAdjust="0"/>
  </p:normalViewPr>
  <p:slideViewPr>
    <p:cSldViewPr snapToGrid="0">
      <p:cViewPr varScale="1">
        <p:scale>
          <a:sx n="80" d="100"/>
          <a:sy n="80"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DFD13-6F4C-4F86-BAC3-F566D563CFE4}"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6C3E8-BEC1-4B2E-B60C-49C4F7C36D25}" type="slidenum">
              <a:rPr lang="en-US" smtClean="0"/>
              <a:t>‹#›</a:t>
            </a:fld>
            <a:endParaRPr lang="en-US"/>
          </a:p>
        </p:txBody>
      </p:sp>
    </p:spTree>
    <p:extLst>
      <p:ext uri="{BB962C8B-B14F-4D97-AF65-F5344CB8AC3E}">
        <p14:creationId xmlns:p14="http://schemas.microsoft.com/office/powerpoint/2010/main" val="368456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اموزش اطفاء حریق به پرسنل توسط</a:t>
            </a:r>
            <a:r>
              <a:rPr lang="fa-IR" baseline="0" dirty="0" smtClean="0"/>
              <a:t> ایستگاه آتش نشانی </a:t>
            </a:r>
            <a:endParaRPr lang="en-US" dirty="0"/>
          </a:p>
        </p:txBody>
      </p:sp>
      <p:sp>
        <p:nvSpPr>
          <p:cNvPr id="4" name="Slide Number Placeholder 3"/>
          <p:cNvSpPr>
            <a:spLocks noGrp="1"/>
          </p:cNvSpPr>
          <p:nvPr>
            <p:ph type="sldNum" sz="quarter" idx="10"/>
          </p:nvPr>
        </p:nvSpPr>
        <p:spPr/>
        <p:txBody>
          <a:bodyPr/>
          <a:lstStyle/>
          <a:p>
            <a:fld id="{E4F6C3E8-BEC1-4B2E-B60C-49C4F7C36D25}" type="slidenum">
              <a:rPr lang="en-US" smtClean="0"/>
              <a:t>16</a:t>
            </a:fld>
            <a:endParaRPr lang="en-US"/>
          </a:p>
        </p:txBody>
      </p:sp>
    </p:spTree>
    <p:extLst>
      <p:ext uri="{BB962C8B-B14F-4D97-AF65-F5344CB8AC3E}">
        <p14:creationId xmlns:p14="http://schemas.microsoft.com/office/powerpoint/2010/main" val="239776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اموزش استفاده از وسایل حفاظت فردی به کل پرسنل توسط کارشناس </a:t>
            </a:r>
            <a:endParaRPr lang="en-US" dirty="0"/>
          </a:p>
        </p:txBody>
      </p:sp>
      <p:sp>
        <p:nvSpPr>
          <p:cNvPr id="4" name="Slide Number Placeholder 3"/>
          <p:cNvSpPr>
            <a:spLocks noGrp="1"/>
          </p:cNvSpPr>
          <p:nvPr>
            <p:ph type="sldNum" sz="quarter" idx="10"/>
          </p:nvPr>
        </p:nvSpPr>
        <p:spPr/>
        <p:txBody>
          <a:bodyPr/>
          <a:lstStyle/>
          <a:p>
            <a:fld id="{E4F6C3E8-BEC1-4B2E-B60C-49C4F7C36D25}" type="slidenum">
              <a:rPr lang="en-US" smtClean="0"/>
              <a:t>17</a:t>
            </a:fld>
            <a:endParaRPr lang="en-US"/>
          </a:p>
        </p:txBody>
      </p:sp>
    </p:spTree>
    <p:extLst>
      <p:ext uri="{BB962C8B-B14F-4D97-AF65-F5344CB8AC3E}">
        <p14:creationId xmlns:p14="http://schemas.microsoft.com/office/powerpoint/2010/main" val="138657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E4F6C3E8-BEC1-4B2E-B60C-49C4F7C36D25}" type="slidenum">
              <a:rPr lang="en-US" smtClean="0"/>
              <a:t>18</a:t>
            </a:fld>
            <a:endParaRPr lang="en-US"/>
          </a:p>
        </p:txBody>
      </p:sp>
    </p:spTree>
    <p:extLst>
      <p:ext uri="{BB962C8B-B14F-4D97-AF65-F5344CB8AC3E}">
        <p14:creationId xmlns:p14="http://schemas.microsoft.com/office/powerpoint/2010/main" val="68462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426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603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1103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359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2362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436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47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196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777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146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797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055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42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422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131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658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34624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1366" y="522283"/>
            <a:ext cx="8911687" cy="5428961"/>
          </a:xfrm>
        </p:spPr>
        <p:txBody>
          <a:bodyPr>
            <a:normAutofit fontScale="90000"/>
          </a:bodyPr>
          <a:lstStyle/>
          <a:p>
            <a:pPr lvl="0" algn="ctr" defTabSz="914400" rtl="1" fontAlgn="base">
              <a:spcAft>
                <a:spcPct val="0"/>
              </a:spcAft>
              <a:defRPr/>
            </a:pPr>
            <a:r>
              <a:rPr lang="en-US" dirty="0" smtClean="0"/>
              <a:t/>
            </a:r>
            <a:br>
              <a:rPr lang="en-US" dirty="0" smtClean="0"/>
            </a:br>
            <a:r>
              <a:rPr lang="en-US" dirty="0"/>
              <a:t/>
            </a:r>
            <a:br>
              <a:rPr lang="en-US" dirty="0"/>
            </a:br>
            <a:r>
              <a:rPr lang="fa-IR" sz="4400" dirty="0" smtClean="0">
                <a:cs typeface="B Titr" panose="00000700000000000000" pitchFamily="2" charset="-78"/>
              </a:rPr>
              <a:t>به </a:t>
            </a:r>
            <a:r>
              <a:rPr lang="fa-IR" sz="4400" dirty="0">
                <a:cs typeface="B Titr" panose="00000700000000000000" pitchFamily="2" charset="-78"/>
              </a:rPr>
              <a:t>نام </a:t>
            </a:r>
            <a:r>
              <a:rPr lang="fa-IR" sz="4400" dirty="0" smtClean="0">
                <a:cs typeface="B Titr" panose="00000700000000000000" pitchFamily="2" charset="-78"/>
              </a:rPr>
              <a:t>خدا</a:t>
            </a:r>
            <a:br>
              <a:rPr lang="fa-IR" sz="4400" dirty="0" smtClean="0">
                <a:cs typeface="B Titr" panose="00000700000000000000" pitchFamily="2" charset="-78"/>
              </a:rPr>
            </a:br>
            <a:r>
              <a:rPr lang="en-US" sz="4400" dirty="0" smtClean="0"/>
              <a:t/>
            </a:r>
            <a:br>
              <a:rPr lang="en-US" sz="4400" dirty="0" smtClean="0"/>
            </a:br>
            <a:r>
              <a:rPr lang="fa-IR" sz="4400" b="1" dirty="0" smtClean="0">
                <a:ln w="22225">
                  <a:solidFill>
                    <a:schemeClr val="accent2"/>
                  </a:solidFill>
                  <a:prstDash val="solid"/>
                </a:ln>
                <a:solidFill>
                  <a:schemeClr val="accent2">
                    <a:lumMod val="40000"/>
                    <a:lumOff val="60000"/>
                  </a:schemeClr>
                </a:solidFill>
                <a:cs typeface="B Nazanin" panose="00000400000000000000" pitchFamily="2" charset="-78"/>
              </a:rPr>
              <a:t>عنوان:</a:t>
            </a:r>
            <a:r>
              <a:rPr lang="en-US" sz="4400" b="1" dirty="0" smtClean="0">
                <a:ln w="22225">
                  <a:solidFill>
                    <a:schemeClr val="accent2"/>
                  </a:solidFill>
                  <a:prstDash val="solid"/>
                </a:ln>
                <a:solidFill>
                  <a:schemeClr val="accent2">
                    <a:lumMod val="40000"/>
                    <a:lumOff val="60000"/>
                  </a:schemeClr>
                </a:solidFill>
                <a:cs typeface="B Nazanin" panose="00000400000000000000" pitchFamily="2" charset="-78"/>
              </a:rPr>
              <a:t> </a:t>
            </a:r>
            <a:r>
              <a:rPr lang="ar-SA" altLang="en-US" sz="4400" b="1" dirty="0" smtClean="0">
                <a:ln w="22225">
                  <a:solidFill>
                    <a:schemeClr val="accent2"/>
                  </a:solidFill>
                  <a:prstDash val="solid"/>
                </a:ln>
                <a:solidFill>
                  <a:schemeClr val="accent2">
                    <a:lumMod val="40000"/>
                    <a:lumOff val="60000"/>
                  </a:schemeClr>
                </a:solidFill>
                <a:cs typeface="B Nazanin" panose="00000400000000000000" pitchFamily="2" charset="-78"/>
              </a:rPr>
              <a:t>شش </a:t>
            </a:r>
            <a:r>
              <a:rPr lang="ar-SA" altLang="en-US" sz="4400" b="1" dirty="0">
                <a:ln w="22225">
                  <a:solidFill>
                    <a:schemeClr val="accent2"/>
                  </a:solidFill>
                  <a:prstDash val="solid"/>
                </a:ln>
                <a:solidFill>
                  <a:schemeClr val="accent2">
                    <a:lumMod val="40000"/>
                    <a:lumOff val="60000"/>
                  </a:schemeClr>
                </a:solidFill>
                <a:cs typeface="B Nazanin" panose="00000400000000000000" pitchFamily="2" charset="-78"/>
              </a:rPr>
              <a:t>سيگما</a:t>
            </a:r>
            <a:r>
              <a:rPr lang="en-US" altLang="en-US" b="1" kern="0" dirty="0">
                <a:solidFill>
                  <a:srgbClr val="000000"/>
                </a:solidFill>
                <a:latin typeface="Arial"/>
                <a:ea typeface="+mn-ea"/>
                <a:cs typeface="Arial"/>
              </a:rPr>
              <a:t/>
            </a:r>
            <a:br>
              <a:rPr lang="en-US" altLang="en-US" b="1" kern="0" dirty="0">
                <a:solidFill>
                  <a:srgbClr val="000000"/>
                </a:solidFill>
                <a:latin typeface="Arial"/>
                <a:ea typeface="+mn-ea"/>
                <a:cs typeface="Arial"/>
              </a:rPr>
            </a:br>
            <a:r>
              <a:rPr lang="en-US" dirty="0" smtClean="0"/>
              <a:t/>
            </a:r>
            <a:br>
              <a:rPr lang="en-US" dirty="0" smtClean="0"/>
            </a:br>
            <a:r>
              <a:rPr lang="fa-IR" dirty="0" smtClean="0"/>
              <a:t/>
            </a:r>
            <a:br>
              <a:rPr lang="fa-IR" dirty="0" smtClean="0"/>
            </a:br>
            <a:r>
              <a:rPr lang="fa-IR" dirty="0"/>
              <a:t/>
            </a:r>
            <a:br>
              <a:rPr lang="fa-IR" dirty="0"/>
            </a:br>
            <a:r>
              <a:rPr lang="fa-IR" sz="2200" dirty="0">
                <a:solidFill>
                  <a:schemeClr val="tx1"/>
                </a:solidFill>
                <a:cs typeface="B Nazanin" panose="00000400000000000000" pitchFamily="2" charset="-78"/>
              </a:rPr>
              <a:t>تهیه </a:t>
            </a:r>
            <a:r>
              <a:rPr lang="fa-IR" sz="2200" dirty="0" smtClean="0">
                <a:solidFill>
                  <a:schemeClr val="tx1"/>
                </a:solidFill>
                <a:cs typeface="B Nazanin" panose="00000400000000000000" pitchFamily="2" charset="-78"/>
              </a:rPr>
              <a:t>کننده:</a:t>
            </a:r>
            <a:r>
              <a:rPr lang="en-US" sz="2200" dirty="0" smtClean="0">
                <a:solidFill>
                  <a:schemeClr val="tx1"/>
                </a:solidFill>
                <a:cs typeface="B Nazanin" panose="00000400000000000000" pitchFamily="2" charset="-78"/>
              </a:rPr>
              <a:t/>
            </a:r>
            <a:br>
              <a:rPr lang="en-US" sz="2200" dirty="0" smtClean="0">
                <a:solidFill>
                  <a:schemeClr val="tx1"/>
                </a:solidFill>
                <a:cs typeface="B Nazanin" panose="00000400000000000000" pitchFamily="2" charset="-78"/>
              </a:rPr>
            </a:br>
            <a:r>
              <a:rPr lang="fa-IR" sz="2200" dirty="0" smtClean="0">
                <a:solidFill>
                  <a:schemeClr val="tx1"/>
                </a:solidFill>
                <a:cs typeface="B Nazanin" panose="00000400000000000000" pitchFamily="2" charset="-78"/>
              </a:rPr>
              <a:t>سپیده خانمحمدیان مقدم</a:t>
            </a:r>
            <a:r>
              <a:rPr lang="fa-IR" dirty="0" smtClean="0">
                <a:solidFill>
                  <a:schemeClr val="tx1"/>
                </a:solidFill>
                <a:cs typeface="B Nazanin" panose="00000400000000000000" pitchFamily="2" charset="-78"/>
              </a:rPr>
              <a:t/>
            </a:r>
            <a:br>
              <a:rPr lang="fa-IR" dirty="0" smtClean="0">
                <a:solidFill>
                  <a:schemeClr val="tx1"/>
                </a:solidFill>
                <a:cs typeface="B Nazanin" panose="00000400000000000000" pitchFamily="2" charset="-78"/>
              </a:rPr>
            </a:br>
            <a:r>
              <a:rPr lang="fa-IR" dirty="0">
                <a:solidFill>
                  <a:schemeClr val="tx1"/>
                </a:solidFill>
                <a:cs typeface="B Nazanin" panose="00000400000000000000" pitchFamily="2" charset="-78"/>
              </a:rPr>
              <a:t/>
            </a:r>
            <a:br>
              <a:rPr lang="fa-IR" dirty="0">
                <a:solidFill>
                  <a:schemeClr val="tx1"/>
                </a:solidFill>
                <a:cs typeface="B Nazanin" panose="00000400000000000000" pitchFamily="2" charset="-78"/>
              </a:rPr>
            </a:br>
            <a:r>
              <a:rPr lang="fa-IR" dirty="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fa-IR" dirty="0">
                <a:solidFill>
                  <a:schemeClr val="tx1"/>
                </a:solidFill>
                <a:cs typeface="B Nazanin" panose="00000400000000000000" pitchFamily="2" charset="-78"/>
              </a:rPr>
              <a:t/>
            </a:r>
            <a:br>
              <a:rPr lang="fa-IR" dirty="0">
                <a:solidFill>
                  <a:schemeClr val="tx1"/>
                </a:solidFill>
                <a:cs typeface="B Nazanin" panose="00000400000000000000" pitchFamily="2" charset="-78"/>
              </a:rPr>
            </a:br>
            <a:endParaRPr lang="en-US" dirty="0">
              <a:solidFill>
                <a:schemeClr val="tx1"/>
              </a:solidFill>
              <a:cs typeface="B Nazanin" panose="00000400000000000000" pitchFamily="2" charset="-78"/>
            </a:endParaRPr>
          </a:p>
        </p:txBody>
      </p:sp>
      <p:sp>
        <p:nvSpPr>
          <p:cNvPr id="3" name="Rectangle 2"/>
          <p:cNvSpPr txBox="1">
            <a:spLocks noChangeArrowheads="1"/>
          </p:cNvSpPr>
          <p:nvPr/>
        </p:nvSpPr>
        <p:spPr bwMode="auto">
          <a:xfrm>
            <a:off x="2743200" y="228600"/>
            <a:ext cx="20669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0" fontAlgn="base" hangingPunct="0">
              <a:spcBef>
                <a:spcPct val="0"/>
              </a:spcBef>
              <a:spcAft>
                <a:spcPct val="0"/>
              </a:spcAft>
              <a:defRPr sz="40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Arial" pitchFamily="34" charset="0"/>
                <a:cs typeface="Arial" pitchFamily="34" charset="0"/>
              </a:defRPr>
            </a:lvl2pPr>
            <a:lvl3pPr algn="l" rtl="1" eaLnBrk="0" fontAlgn="base" hangingPunct="0">
              <a:spcBef>
                <a:spcPct val="0"/>
              </a:spcBef>
              <a:spcAft>
                <a:spcPct val="0"/>
              </a:spcAft>
              <a:defRPr sz="4000">
                <a:solidFill>
                  <a:schemeClr val="tx2"/>
                </a:solidFill>
                <a:latin typeface="Arial" pitchFamily="34" charset="0"/>
                <a:cs typeface="Arial" pitchFamily="34" charset="0"/>
              </a:defRPr>
            </a:lvl3pPr>
            <a:lvl4pPr algn="l" rtl="1" eaLnBrk="0" fontAlgn="base" hangingPunct="0">
              <a:spcBef>
                <a:spcPct val="0"/>
              </a:spcBef>
              <a:spcAft>
                <a:spcPct val="0"/>
              </a:spcAft>
              <a:defRPr sz="4000">
                <a:solidFill>
                  <a:schemeClr val="tx2"/>
                </a:solidFill>
                <a:latin typeface="Arial" pitchFamily="34" charset="0"/>
                <a:cs typeface="Arial" pitchFamily="34" charset="0"/>
              </a:defRPr>
            </a:lvl4pPr>
            <a:lvl5pPr algn="l" rtl="1" eaLnBrk="0" fontAlgn="base" hangingPunct="0">
              <a:spcBef>
                <a:spcPct val="0"/>
              </a:spcBef>
              <a:spcAft>
                <a:spcPct val="0"/>
              </a:spcAft>
              <a:defRPr sz="4000">
                <a:solidFill>
                  <a:schemeClr val="tx2"/>
                </a:solidFill>
                <a:latin typeface="Arial" pitchFamily="34" charset="0"/>
                <a:cs typeface="Arial" pitchFamily="34" charset="0"/>
              </a:defRPr>
            </a:lvl5pPr>
            <a:lvl6pPr marL="457200" algn="l" rtl="1" fontAlgn="base">
              <a:spcBef>
                <a:spcPct val="0"/>
              </a:spcBef>
              <a:spcAft>
                <a:spcPct val="0"/>
              </a:spcAft>
              <a:defRPr sz="4000">
                <a:solidFill>
                  <a:schemeClr val="tx2"/>
                </a:solidFill>
                <a:latin typeface="Arial" pitchFamily="34" charset="0"/>
                <a:cs typeface="Arial" pitchFamily="34" charset="0"/>
              </a:defRPr>
            </a:lvl6pPr>
            <a:lvl7pPr marL="914400" algn="l" rtl="1" fontAlgn="base">
              <a:spcBef>
                <a:spcPct val="0"/>
              </a:spcBef>
              <a:spcAft>
                <a:spcPct val="0"/>
              </a:spcAft>
              <a:defRPr sz="4000">
                <a:solidFill>
                  <a:schemeClr val="tx2"/>
                </a:solidFill>
                <a:latin typeface="Arial" pitchFamily="34" charset="0"/>
                <a:cs typeface="Arial" pitchFamily="34" charset="0"/>
              </a:defRPr>
            </a:lvl7pPr>
            <a:lvl8pPr marL="1371600" algn="l" rtl="1" fontAlgn="base">
              <a:spcBef>
                <a:spcPct val="0"/>
              </a:spcBef>
              <a:spcAft>
                <a:spcPct val="0"/>
              </a:spcAft>
              <a:defRPr sz="4000">
                <a:solidFill>
                  <a:schemeClr val="tx2"/>
                </a:solidFill>
                <a:latin typeface="Arial" pitchFamily="34" charset="0"/>
                <a:cs typeface="Arial" pitchFamily="34" charset="0"/>
              </a:defRPr>
            </a:lvl8pPr>
            <a:lvl9pPr marL="1828800" algn="l" rtl="1" fontAlgn="base">
              <a:spcBef>
                <a:spcPct val="0"/>
              </a:spcBef>
              <a:spcAft>
                <a:spcPct val="0"/>
              </a:spcAft>
              <a:defRPr sz="4000">
                <a:solidFill>
                  <a:schemeClr val="tx2"/>
                </a:solidFill>
                <a:latin typeface="Arial"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altLang="en-US" sz="3600" b="1" i="0" u="none" strike="noStrike" kern="0" cap="none" spc="0" normalizeH="0" baseline="0" noProof="0" dirty="0" smtClean="0">
              <a:ln>
                <a:noFill/>
              </a:ln>
              <a:solidFill>
                <a:srgbClr val="000000"/>
              </a:solidFill>
              <a:effectLst/>
              <a:uLnTx/>
              <a:uFillTx/>
              <a:latin typeface="Arial"/>
              <a:ea typeface="+mj-ea"/>
              <a:cs typeface="Arial"/>
            </a:endParaRPr>
          </a:p>
        </p:txBody>
      </p:sp>
      <p:pic>
        <p:nvPicPr>
          <p:cNvPr id="5" name="Picture 4" descr="20037158193191310"/>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4454769" y="3534508"/>
            <a:ext cx="12763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733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1384" y="691661"/>
            <a:ext cx="5392615" cy="5380891"/>
          </a:xfrm>
        </p:spPr>
        <p:txBody>
          <a:bodyPr>
            <a:normAutofit fontScale="90000"/>
          </a:bodyPr>
          <a:lstStyle/>
          <a:p>
            <a:pPr marL="342900" lvl="0" indent="-342900" algn="r" defTabSz="914400" rtl="1" fontAlgn="base">
              <a:lnSpc>
                <a:spcPct val="150000"/>
              </a:lnSpc>
              <a:spcBef>
                <a:spcPct val="20000"/>
              </a:spcBef>
              <a:spcAft>
                <a:spcPct val="0"/>
              </a:spcAft>
            </a:pPr>
            <a:r>
              <a:rPr lang="fa-IR" altLang="en-US" sz="2800" b="1" kern="0" dirty="0" smtClean="0">
                <a:solidFill>
                  <a:schemeClr val="accent1">
                    <a:lumMod val="50000"/>
                  </a:schemeClr>
                </a:solidFill>
                <a:latin typeface="Arial"/>
                <a:cs typeface="B Nazanin" panose="00000400000000000000" pitchFamily="2" charset="-78"/>
              </a:rPr>
              <a:t>     </a:t>
            </a:r>
            <a:r>
              <a:rPr lang="ar-SA" altLang="en-US" sz="2800" b="1" kern="0" dirty="0" smtClean="0">
                <a:solidFill>
                  <a:schemeClr val="accent1">
                    <a:lumMod val="50000"/>
                  </a:schemeClr>
                </a:solidFill>
                <a:latin typeface="Arial"/>
                <a:cs typeface="B Nazanin" panose="00000400000000000000" pitchFamily="2" charset="-78"/>
              </a:rPr>
              <a:t>از نقطه </a:t>
            </a:r>
            <a:r>
              <a:rPr lang="ar-SA" altLang="en-US" sz="2800" b="1" kern="0" dirty="0">
                <a:solidFill>
                  <a:schemeClr val="accent1">
                    <a:lumMod val="50000"/>
                  </a:schemeClr>
                </a:solidFill>
                <a:latin typeface="Arial"/>
                <a:cs typeface="B Nazanin" panose="00000400000000000000" pitchFamily="2" charset="-78"/>
              </a:rPr>
              <a:t>نظر </a:t>
            </a:r>
            <a:r>
              <a:rPr lang="fa-IR" altLang="en-US" sz="2800" b="1" kern="0" dirty="0" smtClean="0">
                <a:solidFill>
                  <a:schemeClr val="accent1">
                    <a:lumMod val="50000"/>
                  </a:schemeClr>
                </a:solidFill>
                <a:latin typeface="Arial"/>
                <a:cs typeface="B Nazanin" panose="00000400000000000000" pitchFamily="2" charset="-78"/>
              </a:rPr>
              <a:t>تجاری</a:t>
            </a:r>
            <a:br>
              <a:rPr lang="fa-IR" altLang="en-US" sz="2800" b="1" kern="0" dirty="0" smtClean="0">
                <a:solidFill>
                  <a:schemeClr val="accent1">
                    <a:lumMod val="50000"/>
                  </a:schemeClr>
                </a:solidFill>
                <a:latin typeface="Arial"/>
                <a:cs typeface="B Nazanin" panose="00000400000000000000" pitchFamily="2" charset="-78"/>
              </a:rPr>
            </a:br>
            <a:r>
              <a:rPr lang="ar-SA" altLang="en-US" sz="2400" kern="0" dirty="0">
                <a:solidFill>
                  <a:srgbClr val="000000"/>
                </a:solidFill>
                <a:latin typeface="Arial"/>
                <a:ea typeface="+mn-ea"/>
                <a:cs typeface="B Nazanin" panose="00000400000000000000" pitchFamily="2" charset="-78"/>
              </a:rPr>
              <a:t>شش سيگما در جهان كسب و كار به عنوان يك استراتژي كسب و كار براي بهبود سودبخشي در كسب و كار تعريف شده است. براي بهبود اثر بخشي و كارايي در همه </a:t>
            </a:r>
            <a:r>
              <a:rPr lang="ar-SA" altLang="en-US" sz="2400" kern="0" dirty="0" smtClean="0">
                <a:solidFill>
                  <a:srgbClr val="000000"/>
                </a:solidFill>
                <a:latin typeface="Arial"/>
                <a:ea typeface="+mn-ea"/>
                <a:cs typeface="B Nazanin" panose="00000400000000000000" pitchFamily="2" charset="-78"/>
              </a:rPr>
              <a:t>عمليات</a:t>
            </a:r>
            <a:r>
              <a:rPr lang="fa-IR" altLang="en-US" sz="2400" kern="0" dirty="0" smtClean="0">
                <a:solidFill>
                  <a:srgbClr val="000000"/>
                </a:solidFill>
                <a:latin typeface="Arial"/>
                <a:ea typeface="+mn-ea"/>
                <a:cs typeface="B Nazanin" panose="00000400000000000000" pitchFamily="2" charset="-78"/>
              </a:rPr>
              <a:t> </a:t>
            </a:r>
            <a:r>
              <a:rPr lang="ar-SA" altLang="en-US" sz="2400" kern="0" dirty="0">
                <a:solidFill>
                  <a:srgbClr val="000000"/>
                </a:solidFill>
                <a:latin typeface="Arial"/>
                <a:ea typeface="+mn-ea"/>
                <a:cs typeface="B Nazanin" panose="00000400000000000000" pitchFamily="2" charset="-78"/>
              </a:rPr>
              <a:t>هايي كه منجر </a:t>
            </a:r>
            <a:r>
              <a:rPr lang="fa-IR" altLang="en-US" sz="2400" kern="0" dirty="0">
                <a:solidFill>
                  <a:srgbClr val="000000"/>
                </a:solidFill>
                <a:latin typeface="Arial"/>
                <a:ea typeface="+mn-ea"/>
                <a:cs typeface="B Nazanin" panose="00000400000000000000" pitchFamily="2" charset="-78"/>
              </a:rPr>
              <a:t>بهره ور</a:t>
            </a:r>
            <a:r>
              <a:rPr lang="ar-SA" altLang="en-US" sz="2400" kern="0" dirty="0">
                <a:solidFill>
                  <a:srgbClr val="000000"/>
                </a:solidFill>
                <a:latin typeface="Arial"/>
                <a:ea typeface="+mn-ea"/>
                <a:cs typeface="B Nazanin" panose="00000400000000000000" pitchFamily="2" charset="-78"/>
              </a:rPr>
              <a:t>آورده شدن نيازها و توقعات مشتري مي شود.</a:t>
            </a:r>
            <a:r>
              <a:rPr lang="fa-IR" altLang="en-US" sz="2400" kern="0" dirty="0">
                <a:solidFill>
                  <a:srgbClr val="000000"/>
                </a:solidFill>
                <a:latin typeface="Arial"/>
                <a:ea typeface="+mn-ea"/>
                <a:cs typeface="B Nazanin" panose="00000400000000000000" pitchFamily="2" charset="-78"/>
              </a:rPr>
              <a:t> </a:t>
            </a:r>
            <a:r>
              <a:rPr lang="ar-SA" altLang="en-US" sz="2400" kern="0" dirty="0">
                <a:solidFill>
                  <a:srgbClr val="000000"/>
                </a:solidFill>
                <a:latin typeface="Arial"/>
                <a:ea typeface="+mn-ea"/>
                <a:cs typeface="B Nazanin" panose="00000400000000000000" pitchFamily="2" charset="-78"/>
              </a:rPr>
              <a:t>رويكرد شش سيگما ابتدا براي عمليات توليد استفاده شد و سپس به سرعت در </a:t>
            </a:r>
            <a:r>
              <a:rPr lang="ar-SA" altLang="en-US" sz="2400" kern="0" dirty="0" smtClean="0">
                <a:solidFill>
                  <a:srgbClr val="000000"/>
                </a:solidFill>
                <a:latin typeface="Arial"/>
                <a:ea typeface="+mn-ea"/>
                <a:cs typeface="B Nazanin" panose="00000400000000000000" pitchFamily="2" charset="-78"/>
              </a:rPr>
              <a:t>قسمت</a:t>
            </a:r>
            <a:r>
              <a:rPr lang="fa-IR" altLang="en-US" sz="2400" kern="0" dirty="0" smtClean="0">
                <a:solidFill>
                  <a:srgbClr val="000000"/>
                </a:solidFill>
                <a:latin typeface="Arial"/>
                <a:ea typeface="+mn-ea"/>
                <a:cs typeface="B Nazanin" panose="00000400000000000000" pitchFamily="2" charset="-78"/>
              </a:rPr>
              <a:t> </a:t>
            </a:r>
            <a:r>
              <a:rPr lang="ar-SA" altLang="en-US" sz="2400" kern="0" dirty="0">
                <a:solidFill>
                  <a:srgbClr val="000000"/>
                </a:solidFill>
                <a:latin typeface="Arial"/>
                <a:ea typeface="+mn-ea"/>
                <a:cs typeface="B Nazanin" panose="00000400000000000000" pitchFamily="2" charset="-78"/>
              </a:rPr>
              <a:t>هاي مختلف عملياتي مانند بازاريابي، مهندسي، خريد و</a:t>
            </a:r>
            <a:r>
              <a:rPr lang="fa-IR" altLang="en-US" sz="2400" kern="0" dirty="0">
                <a:solidFill>
                  <a:srgbClr val="000000"/>
                </a:solidFill>
                <a:latin typeface="Arial"/>
                <a:ea typeface="+mn-ea"/>
                <a:cs typeface="B Nazanin" panose="00000400000000000000" pitchFamily="2" charset="-78"/>
              </a:rPr>
              <a:t> </a:t>
            </a:r>
            <a:r>
              <a:rPr lang="ar-SA" altLang="en-US" sz="2400" kern="0" dirty="0">
                <a:solidFill>
                  <a:srgbClr val="000000"/>
                </a:solidFill>
                <a:latin typeface="Arial"/>
                <a:ea typeface="+mn-ea"/>
                <a:cs typeface="B Nazanin" panose="00000400000000000000" pitchFamily="2" charset="-78"/>
              </a:rPr>
              <a:t>پشتيباني خدماتي و اجرايي گسترش پيدا كرد</a:t>
            </a:r>
            <a:r>
              <a:rPr lang="en-US" altLang="en-US" sz="2400" kern="0" dirty="0" smtClean="0">
                <a:solidFill>
                  <a:srgbClr val="000000"/>
                </a:solidFill>
                <a:latin typeface="Arial"/>
                <a:ea typeface="+mn-ea"/>
                <a:cs typeface="B Nazanin" panose="00000400000000000000" pitchFamily="2" charset="-78"/>
              </a:rPr>
              <a:t>.</a:t>
            </a:r>
            <a:r>
              <a:rPr lang="en-US" altLang="en-US" sz="2800" kern="0" dirty="0">
                <a:solidFill>
                  <a:srgbClr val="000000"/>
                </a:solidFill>
                <a:latin typeface="Arial"/>
                <a:ea typeface="+mn-ea"/>
                <a:cs typeface="B Kamran" panose="00000400000000000000" pitchFamily="2" charset="-78"/>
              </a:rPr>
              <a:t/>
            </a:r>
            <a:br>
              <a:rPr lang="en-US" altLang="en-US" sz="2800" kern="0" dirty="0">
                <a:solidFill>
                  <a:srgbClr val="000000"/>
                </a:solidFill>
                <a:latin typeface="Arial"/>
                <a:ea typeface="+mn-ea"/>
                <a:cs typeface="B Kamran" panose="00000400000000000000" pitchFamily="2" charset="-78"/>
              </a:rPr>
            </a:br>
            <a:endParaRPr lang="en-US" b="1" dirty="0">
              <a:solidFill>
                <a:schemeClr val="accent1">
                  <a:lumMod val="50000"/>
                </a:schemeClr>
              </a:solidFill>
              <a:cs typeface="B Nazanin" panose="00000400000000000000" pitchFamily="2" charset="-78"/>
            </a:endParaRPr>
          </a:p>
        </p:txBody>
      </p:sp>
      <p:pic>
        <p:nvPicPr>
          <p:cNvPr id="5" name="Picture 4" descr="25tzu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92" y="1524000"/>
            <a:ext cx="2780728" cy="3408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75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1366" y="522283"/>
            <a:ext cx="8911687" cy="5428961"/>
          </a:xfrm>
        </p:spPr>
        <p:txBody>
          <a:bodyPr>
            <a:normAutofit/>
          </a:bodyPr>
          <a:lstStyle/>
          <a:p>
            <a:pPr algn="r" rtl="1"/>
            <a:r>
              <a:rPr lang="fa-IR" u="sng" dirty="0">
                <a:solidFill>
                  <a:schemeClr val="tx1"/>
                </a:solidFill>
                <a:cs typeface="B Nazanin" panose="00000400000000000000" pitchFamily="2" charset="-78"/>
              </a:rPr>
              <a:t/>
            </a:r>
            <a:br>
              <a:rPr lang="fa-IR" u="sng" dirty="0">
                <a:solidFill>
                  <a:schemeClr val="tx1"/>
                </a:solidFill>
                <a:cs typeface="B Nazanin" panose="00000400000000000000" pitchFamily="2" charset="-78"/>
              </a:rPr>
            </a:br>
            <a:endParaRPr lang="en-US" u="sng" dirty="0">
              <a:solidFill>
                <a:schemeClr val="tx1"/>
              </a:solidFill>
              <a:cs typeface="B Nazanin" panose="00000400000000000000" pitchFamily="2" charset="-78"/>
            </a:endParaRPr>
          </a:p>
        </p:txBody>
      </p:sp>
      <p:sp>
        <p:nvSpPr>
          <p:cNvPr id="6" name="Rectangle 3"/>
          <p:cNvSpPr txBox="1">
            <a:spLocks noChangeArrowheads="1"/>
          </p:cNvSpPr>
          <p:nvPr/>
        </p:nvSpPr>
        <p:spPr bwMode="auto">
          <a:xfrm>
            <a:off x="316522" y="703385"/>
            <a:ext cx="8968155" cy="505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r" rtl="1" eaLnBrk="0" fontAlgn="base" hangingPunct="0">
              <a:spcBef>
                <a:spcPct val="20000"/>
              </a:spcBef>
              <a:spcAft>
                <a:spcPct val="0"/>
              </a:spcAft>
              <a:buSzPct val="80000"/>
              <a:buBlip>
                <a:blip r:embed="rId3"/>
              </a:buBlip>
              <a:defRPr sz="2800">
                <a:solidFill>
                  <a:schemeClr val="tx1"/>
                </a:solidFill>
                <a:latin typeface="+mn-lt"/>
                <a:cs typeface="+mn-cs"/>
              </a:defRPr>
            </a:lvl2pPr>
            <a:lvl3pPr marL="1143000" indent="-228600" algn="r" rtl="1" eaLnBrk="0" fontAlgn="base" hangingPunct="0">
              <a:spcBef>
                <a:spcPct val="20000"/>
              </a:spcBef>
              <a:spcAft>
                <a:spcPct val="0"/>
              </a:spcAft>
              <a:buSzPct val="70000"/>
              <a:buBlip>
                <a:blip r:embed="rId4"/>
              </a:buBlip>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just" defTabSz="914400" rtl="1" eaLnBrk="1" fontAlgn="base" latinLnBrk="0" hangingPunct="1">
              <a:lnSpc>
                <a:spcPct val="15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2F1311"/>
                </a:solidFill>
                <a:effectLst/>
                <a:uLnTx/>
                <a:uFillTx/>
                <a:latin typeface="Arial"/>
                <a:ea typeface="+mn-ea"/>
                <a:cs typeface="Arial"/>
              </a:rPr>
              <a:t> </a:t>
            </a:r>
            <a:r>
              <a:rPr lang="en-US" altLang="en-US" sz="2200" kern="0" dirty="0">
                <a:solidFill>
                  <a:srgbClr val="000000"/>
                </a:solidFill>
                <a:latin typeface="Arial"/>
                <a:cs typeface="B Nazanin" panose="00000400000000000000" pitchFamily="2" charset="-78"/>
              </a:rPr>
              <a:t>  </a:t>
            </a:r>
            <a:r>
              <a:rPr lang="ar-SA" altLang="en-US" sz="2200" kern="0" dirty="0">
                <a:solidFill>
                  <a:srgbClr val="000000"/>
                </a:solidFill>
                <a:latin typeface="Arial"/>
                <a:cs typeface="B Nazanin" panose="00000400000000000000" pitchFamily="2" charset="-78"/>
              </a:rPr>
              <a:t>شش سيگما روشي است منسجم و نظام مند براي اصلاح فرايند راهبردي و توسعه خدمات و </a:t>
            </a:r>
            <a:r>
              <a:rPr lang="ar-SA" altLang="en-US" sz="2200" kern="0" dirty="0" smtClean="0">
                <a:solidFill>
                  <a:srgbClr val="000000"/>
                </a:solidFill>
                <a:latin typeface="Arial"/>
                <a:cs typeface="B Nazanin" panose="00000400000000000000" pitchFamily="2" charset="-78"/>
              </a:rPr>
              <a:t>محصولات</a:t>
            </a:r>
            <a:r>
              <a:rPr lang="fa-IR" altLang="en-US" sz="2200" kern="0" dirty="0" smtClean="0">
                <a:solidFill>
                  <a:srgbClr val="000000"/>
                </a:solidFill>
                <a:latin typeface="Arial"/>
                <a:cs typeface="B Nazanin" panose="00000400000000000000" pitchFamily="2" charset="-78"/>
              </a:rPr>
              <a:t> </a:t>
            </a:r>
            <a:r>
              <a:rPr lang="ar-SA" altLang="en-US" sz="2200" kern="0" dirty="0" smtClean="0">
                <a:solidFill>
                  <a:srgbClr val="000000"/>
                </a:solidFill>
                <a:latin typeface="Arial"/>
                <a:cs typeface="B Nazanin" panose="00000400000000000000" pitchFamily="2" charset="-78"/>
              </a:rPr>
              <a:t>جديد </a:t>
            </a:r>
            <a:r>
              <a:rPr lang="ar-SA" altLang="en-US" sz="2200" kern="0" dirty="0">
                <a:solidFill>
                  <a:srgbClr val="000000"/>
                </a:solidFill>
                <a:latin typeface="Arial"/>
                <a:cs typeface="B Nazanin" panose="00000400000000000000" pitchFamily="2" charset="-78"/>
              </a:rPr>
              <a:t>كه براي كاهش چشمگير در ميزان عيب هاي تعريف شده مشتري بر </a:t>
            </a:r>
            <a:r>
              <a:rPr lang="ar-SA" altLang="en-US" sz="2200" kern="0" dirty="0" smtClean="0">
                <a:solidFill>
                  <a:srgbClr val="000000"/>
                </a:solidFill>
                <a:latin typeface="Arial"/>
                <a:cs typeface="B Nazanin" panose="00000400000000000000" pitchFamily="2" charset="-78"/>
              </a:rPr>
              <a:t>روش</a:t>
            </a:r>
            <a:r>
              <a:rPr lang="fa-IR" altLang="en-US" sz="2200" kern="0" dirty="0" smtClean="0">
                <a:solidFill>
                  <a:srgbClr val="000000"/>
                </a:solidFill>
                <a:latin typeface="Arial"/>
                <a:cs typeface="B Nazanin" panose="00000400000000000000" pitchFamily="2" charset="-78"/>
              </a:rPr>
              <a:t> </a:t>
            </a:r>
            <a:r>
              <a:rPr lang="ar-SA" altLang="en-US" sz="2200" kern="0" dirty="0" smtClean="0">
                <a:solidFill>
                  <a:srgbClr val="000000"/>
                </a:solidFill>
                <a:latin typeface="Arial"/>
                <a:cs typeface="B Nazanin" panose="00000400000000000000" pitchFamily="2" charset="-78"/>
              </a:rPr>
              <a:t>هاي </a:t>
            </a:r>
            <a:r>
              <a:rPr lang="ar-SA" altLang="en-US" sz="2200" kern="0" dirty="0">
                <a:solidFill>
                  <a:srgbClr val="000000"/>
                </a:solidFill>
                <a:latin typeface="Arial"/>
                <a:cs typeface="B Nazanin" panose="00000400000000000000" pitchFamily="2" charset="-78"/>
              </a:rPr>
              <a:t>آماري و عملي متكي است</a:t>
            </a:r>
            <a:r>
              <a:rPr lang="ar-SA" altLang="en-US" sz="2200" kern="0" dirty="0" smtClean="0">
                <a:solidFill>
                  <a:srgbClr val="000000"/>
                </a:solidFill>
                <a:latin typeface="Arial"/>
                <a:cs typeface="B Nazanin" panose="00000400000000000000" pitchFamily="2" charset="-78"/>
              </a:rPr>
              <a:t>.</a:t>
            </a:r>
            <a:r>
              <a:rPr lang="fa-IR" altLang="en-US" sz="2200" kern="0" dirty="0" smtClean="0">
                <a:solidFill>
                  <a:srgbClr val="000000"/>
                </a:solidFill>
                <a:latin typeface="Arial"/>
                <a:cs typeface="B Nazanin" panose="00000400000000000000" pitchFamily="2" charset="-78"/>
              </a:rPr>
              <a:t> </a:t>
            </a:r>
            <a:r>
              <a:rPr lang="ar-SA" altLang="en-US" sz="2200" kern="0" dirty="0" smtClean="0">
                <a:solidFill>
                  <a:srgbClr val="000000"/>
                </a:solidFill>
                <a:latin typeface="Arial"/>
                <a:cs typeface="B Nazanin" panose="00000400000000000000" pitchFamily="2" charset="-78"/>
              </a:rPr>
              <a:t>در </a:t>
            </a:r>
            <a:r>
              <a:rPr lang="ar-SA" altLang="en-US" sz="2200" kern="0" dirty="0">
                <a:solidFill>
                  <a:srgbClr val="000000"/>
                </a:solidFill>
                <a:latin typeface="Arial"/>
                <a:cs typeface="B Nazanin" panose="00000400000000000000" pitchFamily="2" charset="-78"/>
              </a:rPr>
              <a:t>اين تعريف به اهميت اصلاح و بهبودي بر اساس تعريف مشتري از عيب تأكيد شده است. مرحله اصلي در هر اصلاح شش سيگما تعيين دقيق نياز مشتري و سپس تعريف عيوب از نظر اهميت آن پارامتر دركيفيت كار مي باشد. از منظر تعيين هدف، شش سيگما خواستار تبيين اهداف بر اساس نياز مشتري و نه</a:t>
            </a:r>
            <a:r>
              <a:rPr lang="fa-IR" altLang="en-US" sz="2200" kern="0" dirty="0">
                <a:solidFill>
                  <a:srgbClr val="000000"/>
                </a:solidFill>
                <a:latin typeface="Arial"/>
                <a:cs typeface="B Nazanin" panose="00000400000000000000" pitchFamily="2" charset="-78"/>
              </a:rPr>
              <a:t> </a:t>
            </a:r>
            <a:r>
              <a:rPr lang="ar-SA" altLang="en-US" sz="2200" kern="0" dirty="0">
                <a:solidFill>
                  <a:srgbClr val="000000"/>
                </a:solidFill>
                <a:latin typeface="Arial"/>
                <a:cs typeface="B Nazanin" panose="00000400000000000000" pitchFamily="2" charset="-78"/>
              </a:rPr>
              <a:t>ملاحظات داخلي سازمان است. </a:t>
            </a:r>
            <a:endParaRPr lang="fa-IR" altLang="en-US" sz="2200" kern="0" dirty="0" smtClean="0">
              <a:solidFill>
                <a:srgbClr val="000000"/>
              </a:solidFill>
              <a:latin typeface="Arial"/>
              <a:cs typeface="B Nazanin" panose="00000400000000000000" pitchFamily="2" charset="-78"/>
            </a:endParaRPr>
          </a:p>
          <a:p>
            <a:pPr marL="0" lvl="0" indent="0" algn="just" defTabSz="914400" eaLnBrk="1" fontAlgn="auto" hangingPunct="1">
              <a:lnSpc>
                <a:spcPct val="150000"/>
              </a:lnSpc>
              <a:spcBef>
                <a:spcPts val="0"/>
              </a:spcBef>
              <a:spcAft>
                <a:spcPts val="0"/>
              </a:spcAft>
              <a:buNone/>
            </a:pPr>
            <a:r>
              <a:rPr lang="fa-IR" altLang="en-US" sz="2200" kern="0" dirty="0" smtClean="0">
                <a:solidFill>
                  <a:srgbClr val="000000"/>
                </a:solidFill>
                <a:latin typeface="Arial"/>
                <a:cs typeface="B Nazanin" panose="00000400000000000000" pitchFamily="2" charset="-78"/>
              </a:rPr>
              <a:t>     مسلما توجه نیاز به مشتری </a:t>
            </a:r>
            <a:r>
              <a:rPr lang="fa-IR" altLang="en-US" sz="2200" kern="0" dirty="0">
                <a:solidFill>
                  <a:srgbClr val="000000"/>
                </a:solidFill>
                <a:latin typeface="Arial"/>
                <a:cs typeface="B Nazanin" panose="00000400000000000000" pitchFamily="2" charset="-78"/>
              </a:rPr>
              <a:t>چیزی نیست که منحصر به شش </a:t>
            </a:r>
            <a:r>
              <a:rPr lang="ar-SA" altLang="en-US" sz="2200" kern="0" dirty="0">
                <a:solidFill>
                  <a:srgbClr val="000000"/>
                </a:solidFill>
                <a:latin typeface="Arial"/>
                <a:cs typeface="B Nazanin" panose="00000400000000000000" pitchFamily="2" charset="-78"/>
              </a:rPr>
              <a:t>سيگما باشد بلكه اين امر، همان</a:t>
            </a:r>
            <a:r>
              <a:rPr lang="fa-IR" altLang="en-US" sz="2200" kern="0" dirty="0">
                <a:solidFill>
                  <a:srgbClr val="000000"/>
                </a:solidFill>
                <a:latin typeface="Arial"/>
                <a:cs typeface="B Nazanin" panose="00000400000000000000" pitchFamily="2" charset="-78"/>
              </a:rPr>
              <a:t> </a:t>
            </a:r>
            <a:r>
              <a:rPr lang="ar-SA" altLang="en-US" sz="2200" kern="0" dirty="0">
                <a:solidFill>
                  <a:srgbClr val="000000"/>
                </a:solidFill>
                <a:latin typeface="Arial"/>
                <a:cs typeface="B Nazanin" panose="00000400000000000000" pitchFamily="2" charset="-78"/>
              </a:rPr>
              <a:t>طور </a:t>
            </a:r>
            <a:r>
              <a:rPr lang="ar-SA" altLang="en-US" sz="2200" kern="0" dirty="0" smtClean="0">
                <a:solidFill>
                  <a:srgbClr val="000000"/>
                </a:solidFill>
                <a:latin typeface="Arial"/>
                <a:cs typeface="B Nazanin" panose="00000400000000000000" pitchFamily="2" charset="-78"/>
              </a:rPr>
              <a:t>كه</a:t>
            </a:r>
            <a:r>
              <a:rPr lang="fa-IR" altLang="en-US" sz="2200" kern="0" dirty="0" smtClean="0">
                <a:solidFill>
                  <a:srgbClr val="000000"/>
                </a:solidFill>
                <a:latin typeface="Arial"/>
                <a:cs typeface="B Nazanin" panose="00000400000000000000" pitchFamily="2" charset="-78"/>
              </a:rPr>
              <a:t> </a:t>
            </a:r>
            <a:r>
              <a:rPr lang="ar-SA" altLang="en-US" sz="2200" kern="0" dirty="0" smtClean="0">
                <a:solidFill>
                  <a:srgbClr val="000000"/>
                </a:solidFill>
                <a:latin typeface="Arial"/>
                <a:cs typeface="B Nazanin" panose="00000400000000000000" pitchFamily="2" charset="-78"/>
              </a:rPr>
              <a:t>گفته </a:t>
            </a:r>
            <a:r>
              <a:rPr lang="ar-SA" altLang="en-US" sz="2200" kern="0" dirty="0">
                <a:solidFill>
                  <a:srgbClr val="000000"/>
                </a:solidFill>
                <a:latin typeface="Arial"/>
                <a:cs typeface="B Nazanin" panose="00000400000000000000" pitchFamily="2" charset="-78"/>
              </a:rPr>
              <a:t>شد، از ديدگاه نظريه و </a:t>
            </a:r>
            <a:r>
              <a:rPr lang="ar-SA" altLang="en-US" sz="2200" kern="0" dirty="0" smtClean="0">
                <a:solidFill>
                  <a:srgbClr val="000000"/>
                </a:solidFill>
                <a:latin typeface="Arial"/>
                <a:cs typeface="B Nazanin" panose="00000400000000000000" pitchFamily="2" charset="-78"/>
              </a:rPr>
              <a:t>هدف</a:t>
            </a:r>
            <a:r>
              <a:rPr lang="fa-IR" altLang="en-US" sz="2200" kern="0" dirty="0" smtClean="0">
                <a:solidFill>
                  <a:srgbClr val="000000"/>
                </a:solidFill>
                <a:latin typeface="Arial"/>
                <a:cs typeface="B Nazanin" panose="00000400000000000000" pitchFamily="2" charset="-78"/>
              </a:rPr>
              <a:t>،</a:t>
            </a:r>
            <a:r>
              <a:rPr lang="ar-SA" altLang="en-US" sz="2200" kern="0" dirty="0" smtClean="0">
                <a:solidFill>
                  <a:srgbClr val="000000"/>
                </a:solidFill>
                <a:latin typeface="Arial"/>
                <a:cs typeface="B Nazanin" panose="00000400000000000000" pitchFamily="2" charset="-78"/>
              </a:rPr>
              <a:t> </a:t>
            </a:r>
            <a:r>
              <a:rPr lang="ar-SA" altLang="en-US" sz="2200" kern="0" dirty="0">
                <a:solidFill>
                  <a:srgbClr val="000000"/>
                </a:solidFill>
                <a:latin typeface="Arial"/>
                <a:cs typeface="B Nazanin" panose="00000400000000000000" pitchFamily="2" charset="-78"/>
              </a:rPr>
              <a:t>مهم است. با توجه به تعريف بالا مشخص مي شود كه در شش سيگما چه فعاليت بهبود براي فرايند و چه طراحي محصول جديد باشد از روش هاي مدرن استفاده </a:t>
            </a:r>
            <a:r>
              <a:rPr lang="fa-IR" altLang="en-US" sz="2200" kern="0" dirty="0" smtClean="0">
                <a:solidFill>
                  <a:srgbClr val="000000"/>
                </a:solidFill>
                <a:latin typeface="Arial"/>
                <a:cs typeface="B Nazanin" panose="00000400000000000000" pitchFamily="2" charset="-78"/>
              </a:rPr>
              <a:t/>
            </a:r>
            <a:br>
              <a:rPr lang="fa-IR" altLang="en-US" sz="2200" kern="0" dirty="0" smtClean="0">
                <a:solidFill>
                  <a:srgbClr val="000000"/>
                </a:solidFill>
                <a:latin typeface="Arial"/>
                <a:cs typeface="B Nazanin" panose="00000400000000000000" pitchFamily="2" charset="-78"/>
              </a:rPr>
            </a:br>
            <a:r>
              <a:rPr lang="ar-SA" altLang="en-US" sz="2200" kern="0" dirty="0" smtClean="0">
                <a:solidFill>
                  <a:srgbClr val="000000"/>
                </a:solidFill>
                <a:latin typeface="Arial"/>
                <a:cs typeface="B Nazanin" panose="00000400000000000000" pitchFamily="2" charset="-78"/>
              </a:rPr>
              <a:t>مي </a:t>
            </a:r>
            <a:r>
              <a:rPr lang="ar-SA" altLang="en-US" sz="2200" kern="0" dirty="0">
                <a:solidFill>
                  <a:srgbClr val="000000"/>
                </a:solidFill>
                <a:latin typeface="Arial"/>
                <a:cs typeface="B Nazanin" panose="00000400000000000000" pitchFamily="2" charset="-78"/>
              </a:rPr>
              <a:t>شود. </a:t>
            </a:r>
            <a:endParaRPr lang="fa-IR" altLang="en-US" sz="2200" kern="0" dirty="0">
              <a:solidFill>
                <a:srgbClr val="000000"/>
              </a:solidFill>
              <a:latin typeface="Arial"/>
              <a:cs typeface="B Nazanin" panose="00000400000000000000" pitchFamily="2" charset="-78"/>
            </a:endParaRPr>
          </a:p>
          <a:p>
            <a:pPr lvl="0" algn="just" defTabSz="914400" eaLnBrk="1" hangingPunct="1">
              <a:lnSpc>
                <a:spcPct val="150000"/>
              </a:lnSpc>
              <a:buNone/>
            </a:pPr>
            <a:endParaRPr lang="fa-IR" altLang="en-US" sz="2200" kern="0" dirty="0">
              <a:solidFill>
                <a:srgbClr val="000000"/>
              </a:solidFill>
              <a:latin typeface="Arial"/>
              <a:cs typeface="B Nazanin" panose="00000400000000000000" pitchFamily="2" charset="-78"/>
            </a:endParaRPr>
          </a:p>
          <a:p>
            <a:pPr marL="342900" marR="0" lvl="0" indent="-342900" algn="just" defTabSz="914400" rtl="1" eaLnBrk="1" fontAlgn="base" latinLnBrk="0" hangingPunct="1">
              <a:lnSpc>
                <a:spcPct val="150000"/>
              </a:lnSpc>
              <a:spcBef>
                <a:spcPct val="20000"/>
              </a:spcBef>
              <a:spcAft>
                <a:spcPct val="0"/>
              </a:spcAft>
              <a:buClrTx/>
              <a:buSzTx/>
              <a:buFontTx/>
              <a:buNone/>
              <a:tabLst/>
              <a:defRPr/>
            </a:pPr>
            <a:endParaRPr lang="fa-IR" altLang="en-US" sz="2200" kern="0" dirty="0" smtClean="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381420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378853"/>
            <a:ext cx="8557847" cy="6100293"/>
          </a:xfrm>
        </p:spPr>
        <p:txBody>
          <a:bodyPr/>
          <a:lstStyle/>
          <a:p>
            <a:pPr lvl="0" algn="r" defTabSz="914400" rtl="1">
              <a:spcBef>
                <a:spcPts val="0"/>
              </a:spcBef>
            </a:pPr>
            <a:r>
              <a:rPr lang="en-US" sz="2800" dirty="0" smtClean="0">
                <a:solidFill>
                  <a:srgbClr val="C00000"/>
                </a:solidFill>
                <a:cs typeface="B Nazanin" panose="00000400000000000000" pitchFamily="2" charset="-78"/>
              </a:rPr>
              <a:t/>
            </a:r>
            <a:br>
              <a:rPr lang="en-US" sz="2800" dirty="0" smtClean="0">
                <a:solidFill>
                  <a:srgbClr val="C00000"/>
                </a:solidFill>
                <a:cs typeface="B Nazanin" panose="00000400000000000000" pitchFamily="2" charset="-78"/>
              </a:rPr>
            </a:br>
            <a:r>
              <a:rPr lang="en-US" sz="2800" dirty="0">
                <a:solidFill>
                  <a:srgbClr val="C00000"/>
                </a:solidFill>
                <a:cs typeface="B Nazanin" panose="00000400000000000000" pitchFamily="2" charset="-78"/>
              </a:rPr>
              <a:t/>
            </a:r>
            <a:br>
              <a:rPr lang="en-US" sz="2800" dirty="0">
                <a:solidFill>
                  <a:srgbClr val="C00000"/>
                </a:solidFill>
                <a:cs typeface="B Nazanin" panose="00000400000000000000" pitchFamily="2" charset="-78"/>
              </a:rPr>
            </a:br>
            <a:r>
              <a:rPr lang="en-US" sz="2800" dirty="0" smtClean="0">
                <a:solidFill>
                  <a:srgbClr val="C00000"/>
                </a:solidFill>
                <a:cs typeface="B Nazanin" panose="00000400000000000000" pitchFamily="2" charset="-78"/>
              </a:rPr>
              <a:t/>
            </a:r>
            <a:br>
              <a:rPr lang="en-US" sz="2800" dirty="0" smtClean="0">
                <a:solidFill>
                  <a:srgbClr val="C00000"/>
                </a:solidFill>
                <a:cs typeface="B Nazanin" panose="00000400000000000000" pitchFamily="2" charset="-78"/>
              </a:rPr>
            </a:br>
            <a:r>
              <a:rPr lang="en-US" sz="2800" dirty="0" smtClean="0">
                <a:solidFill>
                  <a:srgbClr val="C00000"/>
                </a:solidFill>
                <a:cs typeface="B Nazanin" panose="00000400000000000000" pitchFamily="2" charset="-78"/>
              </a:rPr>
              <a:t/>
            </a:r>
            <a:br>
              <a:rPr lang="en-US" sz="2800" dirty="0" smtClean="0">
                <a:solidFill>
                  <a:srgbClr val="C00000"/>
                </a:solidFill>
                <a:cs typeface="B Nazanin" panose="00000400000000000000" pitchFamily="2" charset="-78"/>
              </a:rPr>
            </a:br>
            <a:r>
              <a:rPr lang="en-US" sz="1200" dirty="0">
                <a:solidFill>
                  <a:prstClr val="black"/>
                </a:solidFill>
                <a:latin typeface="Calibri" panose="020F0502020204030204"/>
                <a:ea typeface="+mn-ea"/>
                <a:cs typeface="+mn-cs"/>
              </a:rPr>
              <a:t/>
            </a:r>
            <a:br>
              <a:rPr lang="en-US" sz="1200" dirty="0">
                <a:solidFill>
                  <a:prstClr val="black"/>
                </a:solidFill>
                <a:latin typeface="Calibri" panose="020F0502020204030204"/>
                <a:ea typeface="+mn-ea"/>
                <a:cs typeface="+mn-cs"/>
              </a:rPr>
            </a:br>
            <a:endParaRPr lang="fa-IR" dirty="0">
              <a:solidFill>
                <a:srgbClr val="C00000"/>
              </a:solidFill>
              <a:cs typeface="B Nazanin" panose="00000400000000000000" pitchFamily="2" charset="-78"/>
            </a:endParaRPr>
          </a:p>
        </p:txBody>
      </p:sp>
      <p:sp>
        <p:nvSpPr>
          <p:cNvPr id="6" name="Rectangle 5"/>
          <p:cNvSpPr/>
          <p:nvPr/>
        </p:nvSpPr>
        <p:spPr>
          <a:xfrm>
            <a:off x="550985" y="2020921"/>
            <a:ext cx="8675077" cy="2816156"/>
          </a:xfrm>
          <a:prstGeom prst="rect">
            <a:avLst/>
          </a:prstGeom>
        </p:spPr>
        <p:txBody>
          <a:bodyPr wrap="square">
            <a:spAutoFit/>
          </a:bodyPr>
          <a:lstStyle/>
          <a:p>
            <a:pPr algn="just" rtl="1">
              <a:lnSpc>
                <a:spcPct val="150000"/>
              </a:lnSpc>
            </a:pPr>
            <a:r>
              <a:rPr lang="fa-IR" sz="2400" dirty="0">
                <a:cs typeface="B Nazanin" panose="00000400000000000000" pitchFamily="2" charset="-78"/>
              </a:rPr>
              <a:t>در مورد فرايند اصلاح، </a:t>
            </a:r>
            <a:r>
              <a:rPr lang="fa-IR" sz="2400" dirty="0" smtClean="0">
                <a:cs typeface="B Nazanin" panose="00000400000000000000" pitchFamily="2" charset="-78"/>
              </a:rPr>
              <a:t>از </a:t>
            </a:r>
            <a:r>
              <a:rPr lang="fa-IR" sz="2400" dirty="0">
                <a:cs typeface="B Nazanin" panose="00000400000000000000" pitchFamily="2" charset="-78"/>
              </a:rPr>
              <a:t>چرخه برنامه ريزي، </a:t>
            </a:r>
            <a:r>
              <a:rPr lang="fa-IR" sz="2400" dirty="0" smtClean="0">
                <a:cs typeface="B Nazanin" panose="00000400000000000000" pitchFamily="2" charset="-78"/>
              </a:rPr>
              <a:t>انجام، </a:t>
            </a:r>
            <a:r>
              <a:rPr lang="fa-IR" sz="2400" dirty="0">
                <a:cs typeface="B Nazanin" panose="00000400000000000000" pitchFamily="2" charset="-78"/>
              </a:rPr>
              <a:t>بررسي و عمل </a:t>
            </a:r>
            <a:r>
              <a:rPr lang="fa-IR"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PDCA</a:t>
            </a:r>
            <a:r>
              <a:rPr lang="fa-I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fa-IR" sz="2400" dirty="0" smtClean="0">
                <a:cs typeface="B Nazanin" panose="00000400000000000000" pitchFamily="2" charset="-78"/>
              </a:rPr>
              <a:t>الگو </a:t>
            </a:r>
            <a:r>
              <a:rPr lang="fa-IR" sz="2400" dirty="0">
                <a:cs typeface="B Nazanin" panose="00000400000000000000" pitchFamily="2" charset="-78"/>
              </a:rPr>
              <a:t>برداري مي شود. يكي ديگر از </a:t>
            </a:r>
            <a:r>
              <a:rPr lang="fa-IR" sz="2400" dirty="0" smtClean="0">
                <a:cs typeface="B Nazanin" panose="00000400000000000000" pitchFamily="2" charset="-78"/>
              </a:rPr>
              <a:t>روش هاي </a:t>
            </a:r>
            <a:r>
              <a:rPr lang="fa-IR" sz="2400" dirty="0">
                <a:cs typeface="B Nazanin" panose="00000400000000000000" pitchFamily="2" charset="-78"/>
              </a:rPr>
              <a:t>مشهور در فرايند اصلاح پنج مرحله </a:t>
            </a:r>
            <a:r>
              <a:rPr lang="fa-IR" sz="2400" dirty="0" smtClean="0">
                <a:cs typeface="B Nazanin" panose="00000400000000000000" pitchFamily="2" charset="-78"/>
              </a:rPr>
              <a:t>اي، </a:t>
            </a:r>
            <a:r>
              <a:rPr lang="fa-IR" sz="2400" dirty="0">
                <a:cs typeface="B Nazanin" panose="00000400000000000000" pitchFamily="2" charset="-78"/>
              </a:rPr>
              <a:t>تعريف، </a:t>
            </a: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اندازه </a:t>
            </a:r>
            <a:r>
              <a:rPr lang="fa-IR" sz="2400" dirty="0">
                <a:cs typeface="B Nazanin" panose="00000400000000000000" pitchFamily="2" charset="-78"/>
              </a:rPr>
              <a:t>گيري، </a:t>
            </a:r>
            <a:r>
              <a:rPr lang="fa-IR" sz="2400" dirty="0" smtClean="0">
                <a:cs typeface="B Nazanin" panose="00000400000000000000" pitchFamily="2" charset="-78"/>
              </a:rPr>
              <a:t>تحليل، </a:t>
            </a:r>
            <a:r>
              <a:rPr lang="fa-IR" sz="2400" dirty="0">
                <a:cs typeface="B Nazanin" panose="00000400000000000000" pitchFamily="2" charset="-78"/>
              </a:rPr>
              <a:t>بهبود و كنترل </a:t>
            </a:r>
            <a:r>
              <a:rPr lang="fa-IR" sz="2400" dirty="0" smtClean="0">
                <a:solidFill>
                  <a:prstClr val="black"/>
                </a:solidFill>
                <a:latin typeface="Times New Roman" panose="02020603050405020304" pitchFamily="18" charset="0"/>
                <a:cs typeface="Times New Roman" panose="02020603050405020304" pitchFamily="18" charset="0"/>
              </a:rPr>
              <a:t>(</a:t>
            </a:r>
            <a:r>
              <a:rPr lang="en-US" sz="2400" dirty="0" smtClean="0">
                <a:solidFill>
                  <a:prstClr val="black"/>
                </a:solidFill>
                <a:latin typeface="Times New Roman" panose="02020603050405020304" pitchFamily="18" charset="0"/>
                <a:cs typeface="Times New Roman" panose="02020603050405020304" pitchFamily="18" charset="0"/>
              </a:rPr>
              <a:t>DMAIC</a:t>
            </a:r>
            <a:r>
              <a:rPr lang="fa-IR" sz="2400" dirty="0" smtClean="0">
                <a:solidFill>
                  <a:prstClr val="black"/>
                </a:solidFill>
                <a:latin typeface="Times New Roman" panose="02020603050405020304" pitchFamily="18" charset="0"/>
                <a:cs typeface="Times New Roman" panose="02020603050405020304" pitchFamily="18" charset="0"/>
              </a:rPr>
              <a:t>)</a:t>
            </a:r>
            <a:r>
              <a:rPr lang="en-US" sz="2400" dirty="0" smtClean="0">
                <a:solidFill>
                  <a:prstClr val="black"/>
                </a:solidFill>
                <a:latin typeface="Times New Roman" panose="02020603050405020304" pitchFamily="18" charset="0"/>
                <a:cs typeface="Times New Roman" panose="02020603050405020304" pitchFamily="18" charset="0"/>
              </a:rPr>
              <a:t> </a:t>
            </a:r>
            <a:r>
              <a:rPr lang="fa-IR" sz="2400" dirty="0" smtClean="0">
                <a:cs typeface="B Nazanin" panose="00000400000000000000" pitchFamily="2" charset="-78"/>
              </a:rPr>
              <a:t>است</a:t>
            </a:r>
            <a:r>
              <a:rPr lang="fa-IR" sz="2400" dirty="0">
                <a:cs typeface="B Nazanin" panose="00000400000000000000" pitchFamily="2" charset="-78"/>
              </a:rPr>
              <a:t>. مجموعه مراحل تا اندازه اي متفاوت </a:t>
            </a:r>
            <a:r>
              <a:rPr lang="fa-IR" sz="2400" dirty="0" smtClean="0">
                <a:cs typeface="B Nazanin" panose="00000400000000000000" pitchFamily="2" charset="-78"/>
              </a:rPr>
              <a:t>نيز، </a:t>
            </a:r>
            <a:r>
              <a:rPr lang="fa-IR" sz="2400" dirty="0">
                <a:cs typeface="B Nazanin" panose="00000400000000000000" pitchFamily="2" charset="-78"/>
              </a:rPr>
              <a:t>موسوم به طراحي براي شش سيگما براي طراحي بنيادي و </a:t>
            </a:r>
            <a:r>
              <a:rPr lang="fa-IR" sz="2400" dirty="0" smtClean="0">
                <a:cs typeface="B Nazanin" panose="00000400000000000000" pitchFamily="2" charset="-78"/>
              </a:rPr>
              <a:t>سودده </a:t>
            </a:r>
            <a:r>
              <a:rPr lang="fa-IR" sz="2400" dirty="0">
                <a:cs typeface="B Nazanin" panose="00000400000000000000" pitchFamily="2" charset="-78"/>
              </a:rPr>
              <a:t>محصول (تعريف</a:t>
            </a:r>
            <a:r>
              <a:rPr lang="fa-IR" sz="2400" dirty="0" smtClean="0">
                <a:cs typeface="B Nazanin" panose="00000400000000000000" pitchFamily="2" charset="-78"/>
              </a:rPr>
              <a:t>،</a:t>
            </a:r>
            <a:r>
              <a:rPr lang="en-US" sz="2400" dirty="0" smtClean="0">
                <a:cs typeface="B Nazanin" panose="00000400000000000000" pitchFamily="2" charset="-78"/>
              </a:rPr>
              <a:t> </a:t>
            </a:r>
            <a:r>
              <a:rPr lang="fa-IR" sz="2400" dirty="0" smtClean="0">
                <a:cs typeface="B Nazanin" panose="00000400000000000000" pitchFamily="2" charset="-78"/>
              </a:rPr>
              <a:t>اندازه </a:t>
            </a:r>
            <a:r>
              <a:rPr lang="fa-IR" sz="2400" dirty="0">
                <a:cs typeface="B Nazanin" panose="00000400000000000000" pitchFamily="2" charset="-78"/>
              </a:rPr>
              <a:t>گيري، تحليل، طراحي و تأييد) استفاده  </a:t>
            </a:r>
            <a:r>
              <a:rPr lang="fa-IR" sz="2400" dirty="0" smtClean="0">
                <a:cs typeface="B Nazanin" panose="00000400000000000000" pitchFamily="2" charset="-78"/>
              </a:rPr>
              <a:t>می</a:t>
            </a:r>
            <a:r>
              <a:rPr lang="en-US" sz="2400" dirty="0" smtClean="0">
                <a:cs typeface="B Nazanin" panose="00000400000000000000" pitchFamily="2" charset="-78"/>
              </a:rPr>
              <a:t> </a:t>
            </a:r>
            <a:r>
              <a:rPr lang="fa-IR" sz="2400" dirty="0" smtClean="0">
                <a:cs typeface="B Nazanin" panose="00000400000000000000" pitchFamily="2" charset="-78"/>
              </a:rPr>
              <a:t>شود</a:t>
            </a:r>
            <a:r>
              <a:rPr lang="fa-IR" sz="2400" dirty="0">
                <a:cs typeface="B Nazanin" panose="00000400000000000000" pitchFamily="2" charset="-78"/>
              </a:rPr>
              <a:t>.</a:t>
            </a:r>
          </a:p>
        </p:txBody>
      </p:sp>
    </p:spTree>
    <p:extLst>
      <p:ext uri="{BB962C8B-B14F-4D97-AF65-F5344CB8AC3E}">
        <p14:creationId xmlns:p14="http://schemas.microsoft.com/office/powerpoint/2010/main" val="895184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8970759" cy="6100293"/>
          </a:xfrm>
        </p:spPr>
        <p:txBody>
          <a:bodyPr>
            <a:normAutofit/>
          </a:bodyPr>
          <a:lstStyle/>
          <a:p>
            <a:pPr marL="342900" lvl="0" indent="-342900" algn="just" defTabSz="914400" rtl="1" fontAlgn="base">
              <a:lnSpc>
                <a:spcPct val="150000"/>
              </a:lnSpc>
              <a:spcBef>
                <a:spcPct val="20000"/>
              </a:spcBef>
              <a:spcAft>
                <a:spcPct val="0"/>
              </a:spcAft>
            </a:pPr>
            <a:r>
              <a:rPr lang="en-US" dirty="0" smtClean="0">
                <a:solidFill>
                  <a:srgbClr val="C00000"/>
                </a:solidFill>
                <a:cs typeface="B Nazanin" panose="00000400000000000000" pitchFamily="2" charset="-78"/>
              </a:rPr>
              <a:t/>
            </a:r>
            <a:br>
              <a:rPr lang="en-US" dirty="0" smtClean="0">
                <a:solidFill>
                  <a:srgbClr val="C00000"/>
                </a:solidFill>
                <a:cs typeface="B Nazanin" panose="00000400000000000000" pitchFamily="2" charset="-78"/>
              </a:rPr>
            </a:br>
            <a:r>
              <a:rPr lang="ar-SA" altLang="en-US" sz="2800" kern="0" dirty="0" smtClean="0">
                <a:solidFill>
                  <a:srgbClr val="000000"/>
                </a:solidFill>
                <a:latin typeface="Arial"/>
                <a:ea typeface="+mn-ea"/>
                <a:cs typeface="B Nazanin" panose="00000400000000000000" pitchFamily="2" charset="-78"/>
              </a:rPr>
              <a:t>چرخه </a:t>
            </a:r>
            <a:r>
              <a:rPr lang="en-US" altLang="en-US" sz="2400" kern="0" dirty="0">
                <a:solidFill>
                  <a:srgbClr val="000000"/>
                </a:solidFill>
                <a:latin typeface="Times New Roman" panose="02020603050405020304" pitchFamily="18" charset="0"/>
                <a:ea typeface="+mn-ea"/>
                <a:cs typeface="Times New Roman" panose="02020603050405020304" pitchFamily="18" charset="0"/>
              </a:rPr>
              <a:t>DMAIC</a:t>
            </a:r>
            <a:r>
              <a:rPr lang="ar-SA" altLang="en-US" sz="2800" kern="0" dirty="0">
                <a:solidFill>
                  <a:srgbClr val="000000"/>
                </a:solidFill>
                <a:latin typeface="Arial"/>
                <a:ea typeface="+mn-ea"/>
                <a:cs typeface="B Nazanin" panose="00000400000000000000" pitchFamily="2" charset="-78"/>
              </a:rPr>
              <a:t> متدولوژي نتيجه گرايي </a:t>
            </a:r>
            <a:r>
              <a:rPr lang="fa-IR" altLang="en-US" sz="2800" kern="0" dirty="0" smtClean="0">
                <a:solidFill>
                  <a:srgbClr val="000000"/>
                </a:solidFill>
                <a:latin typeface="Arial"/>
                <a:ea typeface="+mn-ea"/>
                <a:cs typeface="B Nazanin" panose="00000400000000000000" pitchFamily="2" charset="-78"/>
              </a:rPr>
              <a:t>است </a:t>
            </a:r>
            <a:r>
              <a:rPr lang="ar-SA" altLang="en-US" sz="2800" kern="0" dirty="0" smtClean="0">
                <a:solidFill>
                  <a:srgbClr val="000000"/>
                </a:solidFill>
                <a:latin typeface="Arial"/>
                <a:ea typeface="+mn-ea"/>
                <a:cs typeface="B Nazanin" panose="00000400000000000000" pitchFamily="2" charset="-78"/>
              </a:rPr>
              <a:t>كه </a:t>
            </a:r>
            <a:r>
              <a:rPr lang="ar-SA" altLang="en-US" sz="2800" kern="0" dirty="0">
                <a:solidFill>
                  <a:srgbClr val="000000"/>
                </a:solidFill>
                <a:latin typeface="Arial"/>
                <a:ea typeface="+mn-ea"/>
                <a:cs typeface="B Nazanin" panose="00000400000000000000" pitchFamily="2" charset="-78"/>
              </a:rPr>
              <a:t>پروژه هاي شش سيگما </a:t>
            </a:r>
            <a:r>
              <a:rPr lang="ar-SA" altLang="en-US" sz="2800" kern="0" dirty="0" smtClean="0">
                <a:solidFill>
                  <a:srgbClr val="000000"/>
                </a:solidFill>
                <a:latin typeface="Arial"/>
                <a:ea typeface="+mn-ea"/>
                <a:cs typeface="B Nazanin" panose="00000400000000000000" pitchFamily="2" charset="-78"/>
              </a:rPr>
              <a:t>بر</a:t>
            </a:r>
            <a:r>
              <a:rPr lang="fa-IR" altLang="en-US" sz="2800" kern="0" dirty="0" smtClean="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مبناي </a:t>
            </a:r>
            <a:r>
              <a:rPr lang="ar-SA" altLang="en-US" sz="2800" kern="0" dirty="0">
                <a:solidFill>
                  <a:srgbClr val="000000"/>
                </a:solidFill>
                <a:latin typeface="Arial"/>
                <a:ea typeface="+mn-ea"/>
                <a:cs typeface="B Nazanin" panose="00000400000000000000" pitchFamily="2" charset="-78"/>
              </a:rPr>
              <a:t>آن انجام </a:t>
            </a:r>
            <a:r>
              <a:rPr lang="ar-SA" altLang="en-US" sz="2800" kern="0" dirty="0" smtClean="0">
                <a:solidFill>
                  <a:srgbClr val="000000"/>
                </a:solidFill>
                <a:latin typeface="Arial"/>
                <a:ea typeface="+mn-ea"/>
                <a:cs typeface="B Nazanin" panose="00000400000000000000" pitchFamily="2" charset="-78"/>
              </a:rPr>
              <a:t>مي</a:t>
            </a:r>
            <a:r>
              <a:rPr lang="fa-IR" altLang="en-US" sz="2800" kern="0" dirty="0" smtClean="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گيرند. ب</a:t>
            </a:r>
            <a:r>
              <a:rPr lang="fa-IR" altLang="en-US" sz="2800" kern="0" dirty="0" smtClean="0">
                <a:solidFill>
                  <a:srgbClr val="000000"/>
                </a:solidFill>
                <a:latin typeface="Arial"/>
                <a:ea typeface="+mn-ea"/>
                <a:cs typeface="B Nazanin" panose="00000400000000000000" pitchFamily="2" charset="-78"/>
              </a:rPr>
              <a:t>ه </a:t>
            </a:r>
            <a:r>
              <a:rPr lang="ar-SA" altLang="en-US" sz="2800" kern="0" dirty="0" smtClean="0">
                <a:solidFill>
                  <a:srgbClr val="000000"/>
                </a:solidFill>
                <a:latin typeface="Arial"/>
                <a:ea typeface="+mn-ea"/>
                <a:cs typeface="B Nazanin" panose="00000400000000000000" pitchFamily="2" charset="-78"/>
              </a:rPr>
              <a:t>عبارتي </a:t>
            </a:r>
            <a:r>
              <a:rPr lang="ar-SA" altLang="en-US" sz="2800" kern="0" dirty="0">
                <a:solidFill>
                  <a:srgbClr val="000000"/>
                </a:solidFill>
                <a:latin typeface="Arial"/>
                <a:ea typeface="+mn-ea"/>
                <a:cs typeface="B Nazanin" panose="00000400000000000000" pitchFamily="2" charset="-78"/>
              </a:rPr>
              <a:t>ساده تر چرخه </a:t>
            </a:r>
            <a:r>
              <a:rPr lang="en-US" altLang="en-US" sz="2400" kern="0" dirty="0">
                <a:solidFill>
                  <a:srgbClr val="000000"/>
                </a:solidFill>
                <a:latin typeface="Times New Roman" panose="02020603050405020304" pitchFamily="18" charset="0"/>
                <a:ea typeface="+mn-ea"/>
                <a:cs typeface="Times New Roman" panose="02020603050405020304" pitchFamily="18" charset="0"/>
              </a:rPr>
              <a:t>DMAIC</a:t>
            </a:r>
            <a:r>
              <a:rPr lang="ar-SA" altLang="en-US" sz="2800" kern="0" dirty="0">
                <a:solidFill>
                  <a:srgbClr val="000000"/>
                </a:solidFill>
                <a:latin typeface="Arial"/>
                <a:ea typeface="+mn-ea"/>
                <a:cs typeface="B Nazanin" panose="00000400000000000000" pitchFamily="2" charset="-78"/>
              </a:rPr>
              <a:t> روش سيستماتيك و منظم براي حل مسائل و پيشبرد اين دست از پروژه ها مي </a:t>
            </a:r>
            <a:r>
              <a:rPr lang="ar-SA" altLang="en-US" sz="2800" kern="0" dirty="0" smtClean="0">
                <a:solidFill>
                  <a:srgbClr val="000000"/>
                </a:solidFill>
                <a:latin typeface="Arial"/>
                <a:ea typeface="+mn-ea"/>
                <a:cs typeface="B Nazanin" panose="00000400000000000000" pitchFamily="2" charset="-78"/>
              </a:rPr>
              <a:t>باشد</a:t>
            </a:r>
            <a:r>
              <a:rPr lang="fa-IR" altLang="en-US" sz="2800" kern="0" dirty="0" smtClean="0">
                <a:solidFill>
                  <a:srgbClr val="000000"/>
                </a:solidFill>
                <a:latin typeface="Arial"/>
                <a:ea typeface="+mn-ea"/>
                <a:cs typeface="B Nazanin" panose="00000400000000000000" pitchFamily="2" charset="-78"/>
              </a:rPr>
              <a:t>.</a:t>
            </a:r>
            <a:br>
              <a:rPr lang="fa-IR" altLang="en-US" sz="2800" kern="0" dirty="0" smtClean="0">
                <a:solidFill>
                  <a:srgbClr val="000000"/>
                </a:solidFill>
                <a:latin typeface="Arial"/>
                <a:ea typeface="+mn-ea"/>
                <a:cs typeface="B Nazanin" panose="00000400000000000000" pitchFamily="2" charset="-78"/>
              </a:rPr>
            </a:br>
            <a:r>
              <a:rPr lang="en-US" altLang="en-US" sz="2400" kern="0" dirty="0" smtClean="0">
                <a:solidFill>
                  <a:srgbClr val="000000"/>
                </a:solidFill>
                <a:latin typeface="Times New Roman" panose="02020603050405020304" pitchFamily="18" charset="0"/>
                <a:ea typeface="+mn-ea"/>
                <a:cs typeface="Times New Roman" panose="02020603050405020304" pitchFamily="18" charset="0"/>
              </a:rPr>
              <a:t>DMAIC</a:t>
            </a:r>
            <a:r>
              <a:rPr lang="ar-SA" altLang="en-US" sz="2800" kern="0" dirty="0" smtClean="0">
                <a:solidFill>
                  <a:srgbClr val="000000"/>
                </a:solidFill>
                <a:latin typeface="Arial"/>
                <a:ea typeface="+mn-ea"/>
                <a:cs typeface="B Nazanin" panose="00000400000000000000" pitchFamily="2" charset="-78"/>
              </a:rPr>
              <a:t> </a:t>
            </a:r>
            <a:r>
              <a:rPr lang="ar-SA" altLang="en-US" sz="2800" kern="0" dirty="0">
                <a:solidFill>
                  <a:srgbClr val="000000"/>
                </a:solidFill>
                <a:latin typeface="Arial"/>
                <a:ea typeface="+mn-ea"/>
                <a:cs typeface="B Nazanin" panose="00000400000000000000" pitchFamily="2" charset="-78"/>
              </a:rPr>
              <a:t>مخفف كلمات </a:t>
            </a:r>
            <a:r>
              <a:rPr lang="en-US" altLang="en-US" sz="2400" kern="0" dirty="0">
                <a:solidFill>
                  <a:srgbClr val="000000"/>
                </a:solidFill>
                <a:latin typeface="Times New Roman" panose="02020603050405020304" pitchFamily="18" charset="0"/>
                <a:ea typeface="+mn-ea"/>
                <a:cs typeface="Times New Roman" panose="02020603050405020304" pitchFamily="18" charset="0"/>
              </a:rPr>
              <a:t>Define</a:t>
            </a:r>
            <a:r>
              <a:rPr lang="ar-SA" altLang="en-US" sz="2800" kern="0" dirty="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(تعريف)، </a:t>
            </a:r>
            <a:r>
              <a:rPr lang="en-US" altLang="en-US" sz="2400" kern="0" dirty="0" smtClean="0">
                <a:solidFill>
                  <a:srgbClr val="000000"/>
                </a:solidFill>
                <a:latin typeface="Times New Roman" panose="02020603050405020304" pitchFamily="18" charset="0"/>
                <a:ea typeface="+mn-ea"/>
                <a:cs typeface="Times New Roman" panose="02020603050405020304" pitchFamily="18" charset="0"/>
              </a:rPr>
              <a:t>Measure</a:t>
            </a:r>
            <a:r>
              <a:rPr lang="ar-SA" altLang="en-US" sz="2800" kern="0" dirty="0" smtClean="0">
                <a:solidFill>
                  <a:srgbClr val="000000"/>
                </a:solidFill>
                <a:latin typeface="Arial"/>
                <a:ea typeface="+mn-ea"/>
                <a:cs typeface="B Nazanin" panose="00000400000000000000" pitchFamily="2" charset="-78"/>
              </a:rPr>
              <a:t> (اندازه </a:t>
            </a:r>
            <a:r>
              <a:rPr lang="ar-SA" altLang="en-US" sz="2800" kern="0" dirty="0">
                <a:solidFill>
                  <a:srgbClr val="000000"/>
                </a:solidFill>
                <a:latin typeface="Arial"/>
                <a:ea typeface="+mn-ea"/>
                <a:cs typeface="B Nazanin" panose="00000400000000000000" pitchFamily="2" charset="-78"/>
              </a:rPr>
              <a:t>گيري</a:t>
            </a:r>
            <a:r>
              <a:rPr lang="ar-SA" altLang="en-US" sz="2800" kern="0" dirty="0" smtClean="0">
                <a:solidFill>
                  <a:srgbClr val="000000"/>
                </a:solidFill>
                <a:latin typeface="Arial"/>
                <a:ea typeface="+mn-ea"/>
                <a:cs typeface="B Nazanin" panose="00000400000000000000" pitchFamily="2" charset="-78"/>
              </a:rPr>
              <a:t>)، </a:t>
            </a:r>
            <a:r>
              <a:rPr lang="en-US" altLang="en-US" sz="2400" kern="0" dirty="0">
                <a:solidFill>
                  <a:srgbClr val="000000"/>
                </a:solidFill>
                <a:latin typeface="Times New Roman" panose="02020603050405020304" pitchFamily="18" charset="0"/>
                <a:ea typeface="+mn-ea"/>
                <a:cs typeface="Times New Roman" panose="02020603050405020304" pitchFamily="18" charset="0"/>
              </a:rPr>
              <a:t>Analyze</a:t>
            </a:r>
            <a:r>
              <a:rPr lang="en-US" altLang="en-US" sz="2000" kern="0" dirty="0">
                <a:solidFill>
                  <a:srgbClr val="000000"/>
                </a:solidFill>
                <a:latin typeface="Arial"/>
                <a:ea typeface="+mn-ea"/>
                <a:cs typeface="B Nazanin" panose="00000400000000000000" pitchFamily="2" charset="-78"/>
              </a:rPr>
              <a:t> </a:t>
            </a:r>
            <a:r>
              <a:rPr lang="ar-SA" altLang="en-US" sz="2800" kern="0" dirty="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(تحليل)، </a:t>
            </a:r>
            <a:r>
              <a:rPr lang="en-US" altLang="en-US" sz="2400" kern="0" dirty="0">
                <a:solidFill>
                  <a:srgbClr val="000000"/>
                </a:solidFill>
                <a:latin typeface="Times New Roman" panose="02020603050405020304" pitchFamily="18" charset="0"/>
                <a:ea typeface="+mn-ea"/>
                <a:cs typeface="Times New Roman" panose="02020603050405020304" pitchFamily="18" charset="0"/>
              </a:rPr>
              <a:t>Improve</a:t>
            </a:r>
            <a:r>
              <a:rPr lang="ar-SA" altLang="en-US" sz="2800" kern="0" dirty="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(بهبود)، </a:t>
            </a:r>
            <a:r>
              <a:rPr lang="en-US" altLang="en-US" sz="2400" kern="0" dirty="0">
                <a:solidFill>
                  <a:srgbClr val="000000"/>
                </a:solidFill>
                <a:latin typeface="Times New Roman" panose="02020603050405020304" pitchFamily="18" charset="0"/>
                <a:ea typeface="+mn-ea"/>
                <a:cs typeface="Times New Roman" panose="02020603050405020304" pitchFamily="18" charset="0"/>
              </a:rPr>
              <a:t>Control</a:t>
            </a:r>
            <a:r>
              <a:rPr lang="ar-SA" altLang="en-US" sz="2800" kern="0" dirty="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(كنترل) </a:t>
            </a:r>
            <a:r>
              <a:rPr lang="ar-SA" altLang="en-US" sz="2800" kern="0" dirty="0">
                <a:solidFill>
                  <a:srgbClr val="000000"/>
                </a:solidFill>
                <a:latin typeface="Arial"/>
                <a:ea typeface="+mn-ea"/>
                <a:cs typeface="B Nazanin" panose="00000400000000000000" pitchFamily="2" charset="-78"/>
              </a:rPr>
              <a:t>مي </a:t>
            </a:r>
            <a:r>
              <a:rPr lang="ar-SA" altLang="en-US" sz="2800" kern="0" dirty="0" smtClean="0">
                <a:solidFill>
                  <a:srgbClr val="000000"/>
                </a:solidFill>
                <a:latin typeface="Arial"/>
                <a:ea typeface="+mn-ea"/>
                <a:cs typeface="B Nazanin" panose="00000400000000000000" pitchFamily="2" charset="-78"/>
              </a:rPr>
              <a:t>باشد</a:t>
            </a:r>
            <a:r>
              <a:rPr lang="fa-IR" altLang="en-US" sz="2800" kern="0" dirty="0" smtClean="0">
                <a:solidFill>
                  <a:srgbClr val="000000"/>
                </a:solidFill>
                <a:latin typeface="Arial"/>
                <a:ea typeface="+mn-ea"/>
                <a:cs typeface="B Nazanin" panose="00000400000000000000" pitchFamily="2" charset="-78"/>
              </a:rPr>
              <a:t>.</a:t>
            </a:r>
            <a:br>
              <a:rPr lang="fa-IR" altLang="en-US" sz="2800" kern="0" dirty="0" smtClean="0">
                <a:solidFill>
                  <a:srgbClr val="000000"/>
                </a:solidFill>
                <a:latin typeface="Arial"/>
                <a:ea typeface="+mn-ea"/>
                <a:cs typeface="B Nazanin" panose="00000400000000000000" pitchFamily="2" charset="-78"/>
              </a:rPr>
            </a:br>
            <a:r>
              <a:rPr lang="ar-SA" altLang="en-US" sz="2800" kern="0" dirty="0" smtClean="0">
                <a:solidFill>
                  <a:srgbClr val="000000"/>
                </a:solidFill>
                <a:latin typeface="Arial"/>
                <a:ea typeface="+mn-ea"/>
                <a:cs typeface="B Nazanin" panose="00000400000000000000" pitchFamily="2" charset="-78"/>
              </a:rPr>
              <a:t> </a:t>
            </a:r>
            <a:r>
              <a:rPr lang="ar-SA" altLang="en-US" sz="2800" kern="0" dirty="0">
                <a:solidFill>
                  <a:srgbClr val="000000"/>
                </a:solidFill>
                <a:latin typeface="Arial"/>
                <a:ea typeface="+mn-ea"/>
                <a:cs typeface="B Kamran" panose="00000400000000000000" pitchFamily="2" charset="-78"/>
              </a:rPr>
              <a:t> </a:t>
            </a:r>
            <a:br>
              <a:rPr lang="ar-SA" altLang="en-US" sz="2800" kern="0" dirty="0">
                <a:solidFill>
                  <a:srgbClr val="000000"/>
                </a:solidFill>
                <a:latin typeface="Arial"/>
                <a:ea typeface="+mn-ea"/>
                <a:cs typeface="B Kamran" panose="00000400000000000000" pitchFamily="2" charset="-78"/>
              </a:rPr>
            </a:br>
            <a:endParaRPr lang="fa-IR" dirty="0">
              <a:solidFill>
                <a:srgbClr val="C00000"/>
              </a:solidFill>
              <a:cs typeface="B Nazanin" panose="00000400000000000000" pitchFamily="2" charset="-78"/>
            </a:endParaRPr>
          </a:p>
        </p:txBody>
      </p:sp>
      <p:sp>
        <p:nvSpPr>
          <p:cNvPr id="3" name="Rectangle 2"/>
          <p:cNvSpPr/>
          <p:nvPr/>
        </p:nvSpPr>
        <p:spPr>
          <a:xfrm>
            <a:off x="3596417" y="255656"/>
            <a:ext cx="313258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altLang="en-US" sz="4000" b="0" i="0" u="none" strike="noStrike" kern="0" cap="none" spc="0" normalizeH="0" baseline="0" noProof="0" dirty="0" smtClean="0">
                <a:ln>
                  <a:noFill/>
                </a:ln>
                <a:solidFill>
                  <a:schemeClr val="accent1">
                    <a:lumMod val="75000"/>
                  </a:schemeClr>
                </a:solidFill>
                <a:effectLst/>
                <a:uLnTx/>
                <a:uFillTx/>
                <a:latin typeface="Arial"/>
                <a:ea typeface="+mj-ea"/>
                <a:cs typeface="B Nazanin" panose="00000400000000000000" pitchFamily="2" charset="-78"/>
              </a:rPr>
              <a:t>چرخه شش سيگما</a:t>
            </a:r>
            <a:endParaRPr kumimoji="0" lang="en-US" sz="1800" b="0" i="0" u="none" strike="noStrike" kern="0" cap="none" spc="0" normalizeH="0" baseline="0" noProof="0" dirty="0" smtClean="0">
              <a:ln>
                <a:noFill/>
              </a:ln>
              <a:solidFill>
                <a:schemeClr val="accent1">
                  <a:lumMod val="75000"/>
                </a:schemeClr>
              </a:solidFill>
              <a:effectLst/>
              <a:uLnTx/>
              <a:uFillTx/>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711168" y="4650449"/>
            <a:ext cx="2146785" cy="2059443"/>
          </a:xfrm>
          <a:prstGeom prst="rect">
            <a:avLst/>
          </a:prstGeom>
        </p:spPr>
      </p:pic>
    </p:spTree>
    <p:extLst>
      <p:ext uri="{BB962C8B-B14F-4D97-AF65-F5344CB8AC3E}">
        <p14:creationId xmlns:p14="http://schemas.microsoft.com/office/powerpoint/2010/main" val="155660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8841805" cy="6100293"/>
          </a:xfrm>
        </p:spPr>
        <p:txBody>
          <a:bodyPr>
            <a:normAutofit/>
          </a:bodyPr>
          <a:lstStyle/>
          <a:p>
            <a:pPr lvl="0" algn="r" rtl="1"/>
            <a:r>
              <a:rPr lang="en-US" dirty="0" smtClean="0">
                <a:solidFill>
                  <a:srgbClr val="C00000"/>
                </a:solidFill>
                <a:cs typeface="B Nazanin" panose="00000400000000000000" pitchFamily="2" charset="-78"/>
              </a:rPr>
              <a:t/>
            </a:r>
            <a:br>
              <a:rPr lang="en-US" dirty="0" smtClean="0">
                <a:solidFill>
                  <a:srgbClr val="C00000"/>
                </a:solidFill>
                <a:cs typeface="B Nazanin" panose="00000400000000000000" pitchFamily="2" charset="-78"/>
              </a:rPr>
            </a:br>
            <a:r>
              <a:rPr lang="en-US" dirty="0" smtClean="0">
                <a:solidFill>
                  <a:srgbClr val="C00000"/>
                </a:solidFill>
                <a:cs typeface="B Nazanin" panose="00000400000000000000" pitchFamily="2" charset="-78"/>
              </a:rPr>
              <a:t/>
            </a:r>
            <a:br>
              <a:rPr lang="en-US" dirty="0" smtClean="0">
                <a:solidFill>
                  <a:srgbClr val="C00000"/>
                </a:solidFill>
                <a:cs typeface="B Nazanin" panose="00000400000000000000" pitchFamily="2" charset="-78"/>
              </a:rPr>
            </a:br>
            <a:endParaRPr lang="en-US" dirty="0">
              <a:solidFill>
                <a:srgbClr val="C00000"/>
              </a:solidFill>
              <a:cs typeface="B Nazanin" panose="00000400000000000000" pitchFamily="2" charset="-78"/>
            </a:endParaRPr>
          </a:p>
        </p:txBody>
      </p:sp>
      <p:sp>
        <p:nvSpPr>
          <p:cNvPr id="3" name="Rectangle 2"/>
          <p:cNvSpPr/>
          <p:nvPr/>
        </p:nvSpPr>
        <p:spPr>
          <a:xfrm>
            <a:off x="3754142" y="491589"/>
            <a:ext cx="2464136" cy="646331"/>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3600" b="0" i="0" u="none" strike="noStrike" kern="0" cap="none" spc="0" normalizeH="0" baseline="0" noProof="0" dirty="0" smtClean="0">
                <a:ln>
                  <a:noFill/>
                </a:ln>
                <a:solidFill>
                  <a:schemeClr val="accent1">
                    <a:lumMod val="50000"/>
                  </a:schemeClr>
                </a:solidFill>
                <a:effectLst/>
                <a:uLnTx/>
                <a:uFillTx/>
                <a:latin typeface="Arial"/>
                <a:ea typeface="+mj-ea"/>
                <a:cs typeface="B Nazanin" panose="00000400000000000000" pitchFamily="2" charset="-78"/>
              </a:rPr>
              <a:t>تعريف</a:t>
            </a:r>
            <a:r>
              <a:rPr kumimoji="0" lang="ar-SA" altLang="en-US" sz="3600" b="0" i="0" u="none" strike="noStrike" kern="0" cap="none" spc="0" normalizeH="0" baseline="0" noProof="0" dirty="0" smtClean="0">
                <a:ln>
                  <a:noFill/>
                </a:ln>
                <a:solidFill>
                  <a:schemeClr val="accent1">
                    <a:lumMod val="50000"/>
                  </a:schemeClr>
                </a:solidFill>
                <a:effectLst/>
                <a:uLnTx/>
                <a:uFillTx/>
                <a:latin typeface="Arial"/>
                <a:ea typeface="+mj-ea"/>
                <a:cs typeface="Arial"/>
              </a:rPr>
              <a:t> </a:t>
            </a:r>
            <a:r>
              <a:rPr kumimoji="0" lang="en-US" altLang="en-US" sz="2800" b="0"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ea typeface="+mj-ea"/>
                <a:cs typeface="Times New Roman" panose="02020603050405020304" pitchFamily="18" charset="0"/>
              </a:rPr>
              <a:t>(Define)</a:t>
            </a:r>
            <a:endParaRPr kumimoji="0" lang="en-US" sz="1800" b="0" i="0" u="none" strike="noStrike" kern="0" cap="none" spc="0" normalizeH="0" baseline="0" noProof="0" dirty="0" smtClean="0">
              <a:ln>
                <a:noFill/>
              </a:ln>
              <a:solidFill>
                <a:schemeClr val="accent1">
                  <a:lumMod val="50000"/>
                </a:schemeClr>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808892" y="549751"/>
            <a:ext cx="8335108" cy="5386090"/>
          </a:xfrm>
          <a:prstGeom prst="rect">
            <a:avLst/>
          </a:prstGeom>
        </p:spPr>
        <p:txBody>
          <a:bodyPr wrap="square">
            <a:spAutoFit/>
          </a:bodyPr>
          <a:lstStyle/>
          <a:p>
            <a:pPr marL="342900" lvl="0" indent="-342900" algn="just" defTabSz="914400" rtl="1" fontAlgn="base">
              <a:lnSpc>
                <a:spcPct val="80000"/>
              </a:lnSpc>
              <a:spcBef>
                <a:spcPct val="20000"/>
              </a:spcBef>
              <a:spcAft>
                <a:spcPct val="0"/>
              </a:spcAft>
            </a:pPr>
            <a:endParaRPr lang="fa-IR" altLang="en-US" sz="2400" kern="0" dirty="0" smtClean="0">
              <a:solidFill>
                <a:srgbClr val="000000"/>
              </a:solidFill>
              <a:latin typeface="Arial"/>
              <a:cs typeface="B Kamran" panose="00000400000000000000" pitchFamily="2" charset="-78"/>
            </a:endParaRPr>
          </a:p>
          <a:p>
            <a:pPr marL="342900" lvl="0" indent="-342900" algn="just" defTabSz="914400" rtl="1" fontAlgn="base">
              <a:lnSpc>
                <a:spcPct val="80000"/>
              </a:lnSpc>
              <a:spcBef>
                <a:spcPct val="20000"/>
              </a:spcBef>
              <a:spcAft>
                <a:spcPct val="0"/>
              </a:spcAft>
            </a:pPr>
            <a:endParaRPr lang="fa-IR" altLang="en-US" sz="2400" kern="0" dirty="0">
              <a:solidFill>
                <a:srgbClr val="000000"/>
              </a:solidFill>
              <a:latin typeface="Arial"/>
              <a:cs typeface="B Kamran" panose="00000400000000000000" pitchFamily="2" charset="-78"/>
            </a:endParaRPr>
          </a:p>
          <a:p>
            <a:pPr marL="342900" lvl="0" indent="-342900" algn="just" defTabSz="914400" rtl="1" fontAlgn="base">
              <a:lnSpc>
                <a:spcPct val="150000"/>
              </a:lnSpc>
              <a:spcBef>
                <a:spcPct val="20000"/>
              </a:spcBef>
              <a:spcAft>
                <a:spcPct val="0"/>
              </a:spcAft>
            </a:pPr>
            <a:r>
              <a:rPr lang="ar-SA" altLang="en-US" sz="2400" kern="0" dirty="0" smtClean="0">
                <a:solidFill>
                  <a:srgbClr val="000000"/>
                </a:solidFill>
                <a:latin typeface="Arial"/>
                <a:cs typeface="B Nazanin" panose="00000400000000000000" pitchFamily="2" charset="-78"/>
              </a:rPr>
              <a:t>در </a:t>
            </a:r>
            <a:r>
              <a:rPr lang="ar-SA" altLang="en-US" sz="2400" kern="0" dirty="0">
                <a:solidFill>
                  <a:srgbClr val="000000"/>
                </a:solidFill>
                <a:latin typeface="Arial"/>
                <a:cs typeface="B Nazanin" panose="00000400000000000000" pitchFamily="2" charset="-78"/>
              </a:rPr>
              <a:t>اين فاز هدف و محدوده پروژه تعريف شده و اطلاعات موجود مربوط به فرايند و مشتري جمع آوري مي شود . خروجي اين فاز شامل موارد زير مي باشد :</a:t>
            </a:r>
            <a:endParaRPr lang="en-US" altLang="en-US" sz="2400" kern="0" dirty="0">
              <a:solidFill>
                <a:srgbClr val="000000"/>
              </a:solidFill>
              <a:latin typeface="Arial"/>
              <a:cs typeface="B Nazanin" panose="00000400000000000000" pitchFamily="2" charset="-78"/>
            </a:endParaRPr>
          </a:p>
          <a:p>
            <a:pPr marL="342900" lvl="0" indent="-342900" algn="just" defTabSz="914400" rtl="1" fontAlgn="base">
              <a:lnSpc>
                <a:spcPct val="80000"/>
              </a:lnSpc>
              <a:spcBef>
                <a:spcPct val="20000"/>
              </a:spcBef>
              <a:spcAft>
                <a:spcPct val="0"/>
              </a:spcAft>
            </a:pPr>
            <a:endParaRPr lang="en-US" altLang="en-US" sz="2400" kern="0" dirty="0">
              <a:solidFill>
                <a:srgbClr val="000000"/>
              </a:solidFill>
              <a:latin typeface="Arial"/>
              <a:cs typeface="B Kamran" panose="00000400000000000000" pitchFamily="2" charset="-78"/>
            </a:endParaRPr>
          </a:p>
          <a:p>
            <a:pPr marL="342900" lvl="0" indent="-342900" algn="just" defTabSz="914400" rtl="1" fontAlgn="base">
              <a:lnSpc>
                <a:spcPct val="80000"/>
              </a:lnSpc>
              <a:spcBef>
                <a:spcPct val="20000"/>
              </a:spcBef>
              <a:spcAft>
                <a:spcPct val="0"/>
              </a:spcAft>
            </a:pPr>
            <a:r>
              <a:rPr lang="en-US" altLang="en-US" sz="2000" kern="0" dirty="0">
                <a:solidFill>
                  <a:srgbClr val="000000"/>
                </a:solidFill>
                <a:latin typeface="Arial"/>
                <a:cs typeface="B Kamran" panose="00000400000000000000" pitchFamily="2" charset="-78"/>
              </a:rPr>
              <a:t>	</a:t>
            </a:r>
            <a:r>
              <a:rPr lang="ar-SA" altLang="en-US" sz="2400" kern="0" dirty="0">
                <a:solidFill>
                  <a:srgbClr val="000000"/>
                </a:solidFill>
                <a:latin typeface="Arial"/>
                <a:cs typeface="B Nazanin" panose="00000400000000000000" pitchFamily="2" charset="-78"/>
              </a:rPr>
              <a:t>1</a:t>
            </a:r>
            <a:r>
              <a:rPr lang="ar-SA" altLang="en-US" sz="2800" kern="0" dirty="0">
                <a:solidFill>
                  <a:srgbClr val="000000"/>
                </a:solidFill>
                <a:latin typeface="Arial"/>
                <a:cs typeface="B Nazanin" panose="00000400000000000000" pitchFamily="2" charset="-78"/>
              </a:rPr>
              <a:t>. </a:t>
            </a:r>
            <a:r>
              <a:rPr lang="ar-SA" altLang="en-US" sz="2800" kern="0" dirty="0">
                <a:solidFill>
                  <a:srgbClr val="000000"/>
                </a:solidFill>
                <a:latin typeface="Arial"/>
                <a:cs typeface="B Kamran" panose="00000400000000000000" pitchFamily="2" charset="-78"/>
              </a:rPr>
              <a:t> </a:t>
            </a:r>
            <a:r>
              <a:rPr lang="ar-SA" altLang="en-US" sz="2400" kern="0" dirty="0">
                <a:solidFill>
                  <a:srgbClr val="000000"/>
                </a:solidFill>
                <a:latin typeface="Arial"/>
                <a:cs typeface="B Nazanin" panose="00000400000000000000" pitchFamily="2" charset="-78"/>
              </a:rPr>
              <a:t>تعريف واضحي از </a:t>
            </a:r>
            <a:r>
              <a:rPr lang="ar-SA" altLang="en-US" sz="2400" kern="0" dirty="0" smtClean="0">
                <a:solidFill>
                  <a:srgbClr val="000000"/>
                </a:solidFill>
                <a:latin typeface="Arial"/>
                <a:cs typeface="B Nazanin" panose="00000400000000000000" pitchFamily="2" charset="-78"/>
              </a:rPr>
              <a:t>بهبودهاي </a:t>
            </a:r>
            <a:r>
              <a:rPr lang="ar-SA" altLang="en-US" sz="2400" kern="0" dirty="0">
                <a:solidFill>
                  <a:srgbClr val="000000"/>
                </a:solidFill>
                <a:latin typeface="Arial"/>
                <a:cs typeface="B Nazanin" panose="00000400000000000000" pitchFamily="2" charset="-78"/>
              </a:rPr>
              <a:t>برنامه ريزي شده ( مورد تجاري و منشور تيم )</a:t>
            </a:r>
            <a:endParaRPr lang="en-US" altLang="en-US" sz="2400" kern="0" dirty="0">
              <a:solidFill>
                <a:srgbClr val="000000"/>
              </a:solidFill>
              <a:latin typeface="Arial"/>
              <a:cs typeface="B Nazanin" panose="00000400000000000000" pitchFamily="2" charset="-78"/>
            </a:endParaRPr>
          </a:p>
          <a:p>
            <a:pPr marL="342900" lvl="0" indent="-342900" algn="just" defTabSz="914400" rtl="1" fontAlgn="base">
              <a:lnSpc>
                <a:spcPct val="80000"/>
              </a:lnSpc>
              <a:spcBef>
                <a:spcPct val="20000"/>
              </a:spcBef>
              <a:spcAft>
                <a:spcPct val="0"/>
              </a:spcAft>
            </a:pPr>
            <a:endParaRPr lang="ar-SA" altLang="en-US" sz="2400" kern="0" dirty="0">
              <a:solidFill>
                <a:srgbClr val="000000"/>
              </a:solidFill>
              <a:latin typeface="Arial"/>
              <a:cs typeface="B Nazanin" panose="00000400000000000000" pitchFamily="2" charset="-78"/>
            </a:endParaRPr>
          </a:p>
          <a:p>
            <a:pPr marL="342900" lvl="0" indent="-342900" algn="just" defTabSz="914400" rtl="1" fontAlgn="base">
              <a:lnSpc>
                <a:spcPct val="80000"/>
              </a:lnSpc>
              <a:spcBef>
                <a:spcPct val="20000"/>
              </a:spcBef>
              <a:spcAft>
                <a:spcPct val="0"/>
              </a:spcAft>
            </a:pP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2. نقشه و طرح فرايند </a:t>
            </a:r>
            <a:r>
              <a:rPr lang="en-US" altLang="en-US" sz="2400" kern="0" dirty="0">
                <a:solidFill>
                  <a:srgbClr val="000000"/>
                </a:solidFill>
                <a:latin typeface="Times New Roman" panose="02020603050405020304" pitchFamily="18" charset="0"/>
                <a:cs typeface="Times New Roman" panose="02020603050405020304" pitchFamily="18" charset="0"/>
              </a:rPr>
              <a:t>(SIPOC)</a:t>
            </a:r>
            <a:endParaRPr lang="fa-IR" altLang="en-US" sz="2400" kern="0" dirty="0">
              <a:solidFill>
                <a:srgbClr val="000000"/>
              </a:solidFill>
              <a:latin typeface="Times New Roman" panose="02020603050405020304" pitchFamily="18" charset="0"/>
              <a:cs typeface="Times New Roman" panose="02020603050405020304" pitchFamily="18" charset="0"/>
            </a:endParaRPr>
          </a:p>
          <a:p>
            <a:pPr marL="342900" lvl="0" indent="-342900" algn="just" defTabSz="914400" rtl="1" fontAlgn="base">
              <a:lnSpc>
                <a:spcPct val="80000"/>
              </a:lnSpc>
              <a:spcBef>
                <a:spcPct val="20000"/>
              </a:spcBef>
              <a:spcAft>
                <a:spcPct val="0"/>
              </a:spcAft>
            </a:pPr>
            <a:endParaRPr lang="ar-SA" altLang="en-US" sz="2400" kern="0" dirty="0">
              <a:solidFill>
                <a:srgbClr val="000000"/>
              </a:solidFill>
              <a:latin typeface="Arial"/>
              <a:cs typeface="B Nazanin" panose="00000400000000000000" pitchFamily="2" charset="-78"/>
            </a:endParaRPr>
          </a:p>
          <a:p>
            <a:pPr marL="342900" lvl="0" indent="-342900" algn="just" defTabSz="914400" rtl="1" fontAlgn="base">
              <a:lnSpc>
                <a:spcPct val="80000"/>
              </a:lnSpc>
              <a:spcBef>
                <a:spcPct val="20000"/>
              </a:spcBef>
              <a:spcAft>
                <a:spcPct val="0"/>
              </a:spcAft>
            </a:pP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3.  ليستي از مواردي كه براي مشتري مهم </a:t>
            </a:r>
            <a:r>
              <a:rPr lang="ar-SA" altLang="en-US" sz="2400" kern="0" dirty="0" smtClean="0">
                <a:solidFill>
                  <a:srgbClr val="000000"/>
                </a:solidFill>
                <a:latin typeface="Arial"/>
                <a:cs typeface="B Nazanin" panose="00000400000000000000" pitchFamily="2" charset="-78"/>
              </a:rPr>
              <a:t>است.</a:t>
            </a:r>
            <a:endParaRPr lang="en-US" altLang="en-US" sz="2400" kern="0" dirty="0">
              <a:solidFill>
                <a:srgbClr val="000000"/>
              </a:solidFill>
              <a:latin typeface="Arial"/>
              <a:cs typeface="B Nazanin" panose="00000400000000000000" pitchFamily="2" charset="-78"/>
            </a:endParaRPr>
          </a:p>
          <a:p>
            <a:pPr marL="342900" lvl="0" indent="-342900" algn="just" defTabSz="914400" rtl="1" fontAlgn="base">
              <a:lnSpc>
                <a:spcPct val="80000"/>
              </a:lnSpc>
              <a:spcBef>
                <a:spcPct val="20000"/>
              </a:spcBef>
              <a:spcAft>
                <a:spcPct val="0"/>
              </a:spcAft>
            </a:pPr>
            <a:endParaRPr lang="en-US" altLang="en-US" sz="2800" kern="0" dirty="0">
              <a:solidFill>
                <a:srgbClr val="FFFFFF"/>
              </a:solidFill>
              <a:latin typeface="Arial"/>
              <a:cs typeface="B Kamran" panose="00000400000000000000" pitchFamily="2" charset="-78"/>
            </a:endParaRPr>
          </a:p>
          <a:p>
            <a:pPr lvl="0" algn="ctr" defTabSz="914400" rtl="1" fontAlgn="base">
              <a:lnSpc>
                <a:spcPct val="80000"/>
              </a:lnSpc>
              <a:spcBef>
                <a:spcPct val="20000"/>
              </a:spcBef>
              <a:spcAft>
                <a:spcPct val="0"/>
              </a:spcAft>
            </a:pPr>
            <a:endParaRPr lang="en-US" altLang="en-US" sz="2400" b="1" kern="0" dirty="0">
              <a:solidFill>
                <a:srgbClr val="F7D47D"/>
              </a:solidFill>
              <a:latin typeface="Arial"/>
              <a:cs typeface="B Kamran" panose="00000400000000000000" pitchFamily="2" charset="-78"/>
            </a:endParaRPr>
          </a:p>
          <a:p>
            <a:pPr lvl="0" algn="ctr" defTabSz="914400" rtl="1" fontAlgn="base">
              <a:lnSpc>
                <a:spcPct val="80000"/>
              </a:lnSpc>
              <a:spcBef>
                <a:spcPct val="20000"/>
              </a:spcBef>
              <a:spcAft>
                <a:spcPct val="0"/>
              </a:spcAft>
            </a:pPr>
            <a:r>
              <a:rPr lang="ar-SA" altLang="en-US" sz="2400" b="1" kern="0" dirty="0">
                <a:solidFill>
                  <a:srgbClr val="000000"/>
                </a:solidFill>
                <a:latin typeface="Arial"/>
                <a:cs typeface="B Nazanin" panose="00000400000000000000" pitchFamily="2" charset="-78"/>
              </a:rPr>
              <a:t>تعريف منسجم به دست آمده در اين </a:t>
            </a:r>
            <a:r>
              <a:rPr lang="ar-SA" altLang="en-US" sz="2400" b="1" kern="0" dirty="0" smtClean="0">
                <a:solidFill>
                  <a:srgbClr val="000000"/>
                </a:solidFill>
                <a:latin typeface="Arial"/>
                <a:cs typeface="B Nazanin" panose="00000400000000000000" pitchFamily="2" charset="-78"/>
              </a:rPr>
              <a:t>فاز، </a:t>
            </a:r>
            <a:r>
              <a:rPr lang="ar-SA" altLang="en-US" sz="2400" b="1" kern="0" dirty="0">
                <a:solidFill>
                  <a:srgbClr val="000000"/>
                </a:solidFill>
                <a:latin typeface="Arial"/>
                <a:cs typeface="B Nazanin" panose="00000400000000000000" pitchFamily="2" charset="-78"/>
              </a:rPr>
              <a:t>در فاز بعدي تكميل مي </a:t>
            </a:r>
            <a:r>
              <a:rPr lang="ar-SA" altLang="en-US" sz="2400" b="1" kern="0" dirty="0" smtClean="0">
                <a:solidFill>
                  <a:srgbClr val="000000"/>
                </a:solidFill>
                <a:latin typeface="Arial"/>
                <a:cs typeface="B Nazanin" panose="00000400000000000000" pitchFamily="2" charset="-78"/>
              </a:rPr>
              <a:t>گردد. </a:t>
            </a:r>
            <a:endParaRPr lang="en-US" altLang="en-US" sz="2400" b="1" kern="0" dirty="0">
              <a:solidFill>
                <a:srgbClr val="000000"/>
              </a:solidFill>
              <a:latin typeface="Aria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433754" y="3259513"/>
            <a:ext cx="1832413" cy="2215164"/>
          </a:xfrm>
          <a:prstGeom prst="rect">
            <a:avLst/>
          </a:prstGeom>
        </p:spPr>
      </p:pic>
    </p:spTree>
    <p:extLst>
      <p:ext uri="{BB962C8B-B14F-4D97-AF65-F5344CB8AC3E}">
        <p14:creationId xmlns:p14="http://schemas.microsoft.com/office/powerpoint/2010/main" val="636252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1099175"/>
            <a:ext cx="8616462" cy="5021769"/>
          </a:xfrm>
        </p:spPr>
        <p:txBody>
          <a:bodyPr>
            <a:normAutofit fontScale="90000"/>
          </a:bodyPr>
          <a:lstStyle/>
          <a:p>
            <a:pPr marL="457200" lvl="1" algn="r" rtl="1" fontAlgn="base">
              <a:lnSpc>
                <a:spcPct val="150000"/>
              </a:lnSpc>
              <a:spcBef>
                <a:spcPct val="20000"/>
              </a:spcBef>
              <a:spcAft>
                <a:spcPct val="0"/>
              </a:spcAft>
              <a:buSzPct val="80000"/>
            </a:pPr>
            <a:r>
              <a:rPr lang="fa-IR" dirty="0" smtClean="0">
                <a:solidFill>
                  <a:srgbClr val="C00000"/>
                </a:solidFill>
                <a:cs typeface="B Nazanin" panose="00000400000000000000" pitchFamily="2" charset="-78"/>
              </a:rPr>
              <a:t/>
            </a:r>
            <a:br>
              <a:rPr lang="fa-IR" dirty="0" smtClean="0">
                <a:solidFill>
                  <a:srgbClr val="C00000"/>
                </a:solidFill>
                <a:cs typeface="B Nazanin" panose="00000400000000000000" pitchFamily="2" charset="-78"/>
              </a:rPr>
            </a:br>
            <a:r>
              <a:rPr lang="ar-SA" altLang="en-US" sz="2800" kern="0" dirty="0" smtClean="0">
                <a:solidFill>
                  <a:srgbClr val="000000"/>
                </a:solidFill>
                <a:latin typeface="Times New Roman" panose="02020603050405020304" pitchFamily="18" charset="0"/>
                <a:ea typeface="+mn-ea"/>
                <a:cs typeface="B Nazanin" panose="00000400000000000000" pitchFamily="2" charset="-78"/>
              </a:rPr>
              <a:t>هدف فاز اندازه گيري اين است كه با جمع آوري اطلاعات در مورد شرايط فعلي بر روي فعاليت</a:t>
            </a:r>
            <a:r>
              <a:rPr lang="fa-IR" altLang="en-US" sz="2800" kern="0" dirty="0" smtClean="0">
                <a:solidFill>
                  <a:srgbClr val="000000"/>
                </a:solidFill>
                <a:latin typeface="Times New Roman" panose="02020603050405020304" pitchFamily="18" charset="0"/>
                <a:ea typeface="+mn-ea"/>
                <a:cs typeface="B Nazanin" panose="00000400000000000000" pitchFamily="2" charset="-78"/>
              </a:rPr>
              <a:t> </a:t>
            </a:r>
            <a:r>
              <a:rPr lang="ar-SA" altLang="en-US" sz="2800" kern="0" dirty="0" smtClean="0">
                <a:solidFill>
                  <a:srgbClr val="000000"/>
                </a:solidFill>
                <a:latin typeface="Times New Roman" panose="02020603050405020304" pitchFamily="18" charset="0"/>
                <a:ea typeface="+mn-ea"/>
                <a:cs typeface="B Nazanin" panose="00000400000000000000" pitchFamily="2" charset="-78"/>
              </a:rPr>
              <a:t>هاي بهبود متمركز شويم. خروجي هاي فاز اندازه گيري عبارتند از:</a:t>
            </a:r>
            <a:r>
              <a:rPr lang="fa-IR" altLang="en-US" sz="2800" dirty="0">
                <a:solidFill>
                  <a:srgbClr val="000000"/>
                </a:solidFill>
                <a:latin typeface="Times New Roman" panose="02020603050405020304" pitchFamily="18" charset="0"/>
                <a:ea typeface="+mn-ea"/>
                <a:cs typeface="B Nazanin" panose="00000400000000000000" pitchFamily="2" charset="-78"/>
              </a:rPr>
              <a:t/>
            </a:r>
            <a:br>
              <a:rPr lang="fa-IR" altLang="en-US" sz="2800" dirty="0">
                <a:solidFill>
                  <a:srgbClr val="000000"/>
                </a:solidFill>
                <a:latin typeface="Times New Roman" panose="02020603050405020304" pitchFamily="18" charset="0"/>
                <a:ea typeface="+mn-ea"/>
                <a:cs typeface="B Nazanin" panose="00000400000000000000" pitchFamily="2" charset="-78"/>
              </a:rPr>
            </a:br>
            <a:r>
              <a:rPr lang="fa-IR" altLang="en-US" sz="3200" kern="0" dirty="0" smtClean="0">
                <a:solidFill>
                  <a:srgbClr val="000000"/>
                </a:solidFill>
                <a:latin typeface="Times New Roman" panose="02020603050405020304" pitchFamily="18" charset="0"/>
                <a:ea typeface="+mn-ea"/>
                <a:cs typeface="B Nazanin" panose="00000400000000000000" pitchFamily="2" charset="-78"/>
              </a:rPr>
              <a:t/>
            </a:r>
            <a:br>
              <a:rPr lang="fa-IR" altLang="en-US" sz="3200" kern="0" dirty="0" smtClean="0">
                <a:solidFill>
                  <a:srgbClr val="000000"/>
                </a:solidFill>
                <a:latin typeface="Times New Roman" panose="02020603050405020304" pitchFamily="18" charset="0"/>
                <a:ea typeface="+mn-ea"/>
                <a:cs typeface="B Nazanin" panose="00000400000000000000" pitchFamily="2" charset="-78"/>
              </a:rPr>
            </a:br>
            <a:r>
              <a:rPr lang="ar-SA" altLang="en-US" sz="2800" dirty="0">
                <a:solidFill>
                  <a:schemeClr val="accent2">
                    <a:lumMod val="75000"/>
                  </a:schemeClr>
                </a:solidFill>
                <a:latin typeface="Times New Roman" panose="02020603050405020304" pitchFamily="18" charset="0"/>
                <a:ea typeface="+mn-ea"/>
                <a:cs typeface="B Nazanin" panose="00000400000000000000" pitchFamily="2" charset="-78"/>
              </a:rPr>
              <a:t>داده هاي پايه در مورد عملكرد فعلي فرايند </a:t>
            </a:r>
            <a:r>
              <a:rPr lang="en-US" altLang="en-US" sz="2800" dirty="0">
                <a:solidFill>
                  <a:schemeClr val="accent2">
                    <a:lumMod val="75000"/>
                  </a:schemeClr>
                </a:solidFill>
                <a:latin typeface="Times New Roman" panose="02020603050405020304" pitchFamily="18" charset="0"/>
                <a:ea typeface="+mn-ea"/>
                <a:cs typeface="B Nazanin" panose="00000400000000000000" pitchFamily="2" charset="-78"/>
              </a:rPr>
              <a:t/>
            </a:r>
            <a:br>
              <a:rPr lang="en-US" altLang="en-US" sz="2800" dirty="0">
                <a:solidFill>
                  <a:schemeClr val="accent2">
                    <a:lumMod val="75000"/>
                  </a:schemeClr>
                </a:solidFill>
                <a:latin typeface="Times New Roman" panose="02020603050405020304" pitchFamily="18" charset="0"/>
                <a:ea typeface="+mn-ea"/>
                <a:cs typeface="B Nazanin" panose="00000400000000000000" pitchFamily="2" charset="-78"/>
              </a:rPr>
            </a:br>
            <a:r>
              <a:rPr lang="ar-SA" altLang="en-US" sz="2800" dirty="0">
                <a:solidFill>
                  <a:schemeClr val="accent2">
                    <a:lumMod val="75000"/>
                  </a:schemeClr>
                </a:solidFill>
                <a:latin typeface="Times New Roman" panose="02020603050405020304" pitchFamily="18" charset="0"/>
                <a:ea typeface="+mn-ea"/>
                <a:cs typeface="B Nazanin" panose="00000400000000000000" pitchFamily="2" charset="-78"/>
              </a:rPr>
              <a:t>داده هايي كه دقيقاً موقعيت يا ميزان وقوع مشكل را مشخص مي كند </a:t>
            </a:r>
            <a:r>
              <a:rPr lang="en-US" altLang="en-US" sz="2800" dirty="0">
                <a:solidFill>
                  <a:schemeClr val="accent2">
                    <a:lumMod val="75000"/>
                  </a:schemeClr>
                </a:solidFill>
                <a:latin typeface="Times New Roman" panose="02020603050405020304" pitchFamily="18" charset="0"/>
                <a:ea typeface="+mn-ea"/>
                <a:cs typeface="B Nazanin" panose="00000400000000000000" pitchFamily="2" charset="-78"/>
              </a:rPr>
              <a:t/>
            </a:r>
            <a:br>
              <a:rPr lang="en-US" altLang="en-US" sz="2800" dirty="0">
                <a:solidFill>
                  <a:schemeClr val="accent2">
                    <a:lumMod val="75000"/>
                  </a:schemeClr>
                </a:solidFill>
                <a:latin typeface="Times New Roman" panose="02020603050405020304" pitchFamily="18" charset="0"/>
                <a:ea typeface="+mn-ea"/>
                <a:cs typeface="B Nazanin" panose="00000400000000000000" pitchFamily="2" charset="-78"/>
              </a:rPr>
            </a:br>
            <a:r>
              <a:rPr lang="ar-SA" altLang="en-US" sz="2800" dirty="0">
                <a:solidFill>
                  <a:schemeClr val="accent2">
                    <a:lumMod val="75000"/>
                  </a:schemeClr>
                </a:solidFill>
                <a:latin typeface="Times New Roman" panose="02020603050405020304" pitchFamily="18" charset="0"/>
                <a:ea typeface="+mn-ea"/>
                <a:cs typeface="B Nazanin" panose="00000400000000000000" pitchFamily="2" charset="-78"/>
              </a:rPr>
              <a:t>تعريف دقيق تري از مسئله يا مشكل</a:t>
            </a:r>
            <a:r>
              <a:rPr lang="en-US" altLang="en-US" sz="2800" dirty="0">
                <a:solidFill>
                  <a:schemeClr val="accent2">
                    <a:lumMod val="75000"/>
                  </a:schemeClr>
                </a:solidFill>
                <a:latin typeface="Times New Roman" panose="02020603050405020304" pitchFamily="18" charset="0"/>
                <a:ea typeface="+mn-ea"/>
                <a:cs typeface="B Nazanin" panose="00000400000000000000" pitchFamily="2" charset="-78"/>
              </a:rPr>
              <a:t> </a:t>
            </a:r>
            <a:r>
              <a:rPr lang="en-US" altLang="en-US" sz="2800" dirty="0">
                <a:solidFill>
                  <a:srgbClr val="000000"/>
                </a:solidFill>
                <a:latin typeface="Arial"/>
                <a:cs typeface="B Kamran" panose="00000400000000000000" pitchFamily="2" charset="-78"/>
              </a:rPr>
              <a:t/>
            </a:r>
            <a:br>
              <a:rPr lang="en-US" altLang="en-US" sz="2800" dirty="0">
                <a:solidFill>
                  <a:srgbClr val="000000"/>
                </a:solidFill>
                <a:latin typeface="Arial"/>
                <a:cs typeface="B Kamran" panose="00000400000000000000" pitchFamily="2" charset="-78"/>
              </a:rPr>
            </a:br>
            <a:r>
              <a:rPr lang="fa-IR" dirty="0" smtClean="0">
                <a:solidFill>
                  <a:srgbClr val="C00000"/>
                </a:solidFill>
                <a:latin typeface="Times New Roman" panose="02020603050405020304" pitchFamily="18" charset="0"/>
                <a:cs typeface="B Nazanin" panose="00000400000000000000" pitchFamily="2" charset="-78"/>
              </a:rPr>
              <a:t/>
            </a:r>
            <a:br>
              <a:rPr lang="fa-IR" dirty="0" smtClean="0">
                <a:solidFill>
                  <a:srgbClr val="C00000"/>
                </a:solidFill>
                <a:latin typeface="Times New Roman" panose="02020603050405020304" pitchFamily="18" charset="0"/>
                <a:cs typeface="B Nazanin" panose="00000400000000000000" pitchFamily="2" charset="-78"/>
              </a:rPr>
            </a:br>
            <a:endParaRPr lang="en-US" sz="2800" dirty="0">
              <a:solidFill>
                <a:srgbClr val="C00000"/>
              </a:solidFill>
              <a:latin typeface="Times New Roman" panose="02020603050405020304" pitchFamily="18" charset="0"/>
              <a:cs typeface="B Nazanin" panose="00000400000000000000" pitchFamily="2" charset="-78"/>
            </a:endParaRPr>
          </a:p>
        </p:txBody>
      </p:sp>
      <p:sp>
        <p:nvSpPr>
          <p:cNvPr id="3" name="Rectangle 2"/>
          <p:cNvSpPr/>
          <p:nvPr/>
        </p:nvSpPr>
        <p:spPr>
          <a:xfrm>
            <a:off x="1617784" y="363414"/>
            <a:ext cx="5451231" cy="92333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altLang="en-US" sz="3600" kern="0" dirty="0">
                <a:solidFill>
                  <a:schemeClr val="accent2">
                    <a:lumMod val="75000"/>
                  </a:schemeClr>
                </a:solidFill>
                <a:latin typeface="Arial"/>
                <a:ea typeface="+mj-ea"/>
                <a:cs typeface="B Nazanin" panose="00000400000000000000" pitchFamily="2" charset="-78"/>
              </a:rPr>
              <a:t>اندازه گيري</a:t>
            </a:r>
            <a:r>
              <a:rPr lang="fa-IR" altLang="en-US" sz="3600" kern="0" dirty="0">
                <a:solidFill>
                  <a:schemeClr val="accent2">
                    <a:lumMod val="75000"/>
                  </a:schemeClr>
                </a:solidFill>
                <a:latin typeface="Arial"/>
                <a:ea typeface="+mj-ea"/>
                <a:cs typeface="B Nazanin" panose="00000400000000000000" pitchFamily="2" charset="-78"/>
              </a:rPr>
              <a:t> </a:t>
            </a:r>
            <a:r>
              <a:rPr lang="en-US" altLang="en-US" sz="3600" kern="0" dirty="0">
                <a:solidFill>
                  <a:schemeClr val="accent2">
                    <a:lumMod val="75000"/>
                  </a:schemeClr>
                </a:solidFill>
                <a:latin typeface="Times New Roman" panose="02020603050405020304" pitchFamily="18" charset="0"/>
                <a:ea typeface="+mj-ea"/>
                <a:cs typeface="Times New Roman" panose="02020603050405020304" pitchFamily="18" charset="0"/>
              </a:rPr>
              <a:t>(Measure)</a:t>
            </a:r>
            <a:r>
              <a:rPr kumimoji="0" lang="ar-SA" altLang="en-US" sz="3600" b="0" i="0" u="none" strike="noStrike" kern="0" cap="none" spc="0" normalizeH="0" baseline="0" noProof="0" dirty="0" smtClean="0">
                <a:ln>
                  <a:noFill/>
                </a:ln>
                <a:solidFill>
                  <a:schemeClr val="accent1">
                    <a:lumMod val="50000"/>
                  </a:schemeClr>
                </a:solidFill>
                <a:effectLst/>
                <a:uLnTx/>
                <a:uFillTx/>
                <a:latin typeface="Arial"/>
                <a:ea typeface="+mj-ea"/>
                <a:cs typeface="B Kamran" panose="00000400000000000000" pitchFamily="2" charset="-78"/>
              </a:rPr>
              <a:t/>
            </a:r>
            <a:br>
              <a:rPr kumimoji="0" lang="ar-SA" altLang="en-US" sz="3600" b="0" i="0" u="none" strike="noStrike" kern="0" cap="none" spc="0" normalizeH="0" baseline="0" noProof="0" dirty="0" smtClean="0">
                <a:ln>
                  <a:noFill/>
                </a:ln>
                <a:solidFill>
                  <a:schemeClr val="accent1">
                    <a:lumMod val="50000"/>
                  </a:schemeClr>
                </a:solidFill>
                <a:effectLst/>
                <a:uLnTx/>
                <a:uFillTx/>
                <a:latin typeface="Arial"/>
                <a:ea typeface="+mj-ea"/>
                <a:cs typeface="B Kamran" panose="00000400000000000000" pitchFamily="2" charset="-78"/>
              </a:rPr>
            </a:br>
            <a:endParaRPr kumimoji="0" lang="en-US" sz="1800" b="0" i="0" u="none" strike="noStrike" kern="0" cap="none" spc="0" normalizeH="0" baseline="0" noProof="0" dirty="0" smtClean="0">
              <a:ln>
                <a:noFill/>
              </a:ln>
              <a:solidFill>
                <a:schemeClr val="accent1">
                  <a:lumMod val="50000"/>
                </a:schemeClr>
              </a:solidFill>
              <a:effectLst/>
              <a:uLnTx/>
              <a:uFillTx/>
            </a:endParaRPr>
          </a:p>
        </p:txBody>
      </p:sp>
    </p:spTree>
    <p:extLst>
      <p:ext uri="{BB962C8B-B14F-4D97-AF65-F5344CB8AC3E}">
        <p14:creationId xmlns:p14="http://schemas.microsoft.com/office/powerpoint/2010/main" val="3992235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72942"/>
            <a:ext cx="8921262" cy="5657354"/>
          </a:xfrm>
        </p:spPr>
        <p:txBody>
          <a:bodyPr>
            <a:normAutofit/>
          </a:bodyPr>
          <a:lstStyle/>
          <a:p>
            <a:pPr algn="just" rtl="1">
              <a:lnSpc>
                <a:spcPct val="150000"/>
              </a:lnSpc>
            </a:pPr>
            <a:r>
              <a:rPr lang="fa-IR" dirty="0">
                <a:solidFill>
                  <a:srgbClr val="C00000"/>
                </a:solidFill>
                <a:cs typeface="B Nazanin" panose="00000400000000000000" pitchFamily="2" charset="-78"/>
              </a:rPr>
              <a:t/>
            </a:r>
            <a:br>
              <a:rPr lang="fa-IR" dirty="0">
                <a:solidFill>
                  <a:srgbClr val="C00000"/>
                </a:solidFill>
                <a:cs typeface="B Nazanin" panose="00000400000000000000" pitchFamily="2" charset="-78"/>
              </a:rPr>
            </a:br>
            <a:r>
              <a:rPr lang="ar-SA" altLang="en-US" sz="2800" kern="0" dirty="0">
                <a:solidFill>
                  <a:srgbClr val="000000"/>
                </a:solidFill>
                <a:latin typeface="Arial"/>
                <a:ea typeface="+mn-ea"/>
                <a:cs typeface="B Nazanin" panose="00000400000000000000" pitchFamily="2" charset="-78"/>
              </a:rPr>
              <a:t>هدف فاز تحليل </a:t>
            </a:r>
            <a:r>
              <a:rPr lang="ar-SA" altLang="en-US" sz="2800" kern="0" dirty="0" smtClean="0">
                <a:solidFill>
                  <a:srgbClr val="000000"/>
                </a:solidFill>
                <a:latin typeface="Arial"/>
                <a:ea typeface="+mn-ea"/>
                <a:cs typeface="B Nazanin" panose="00000400000000000000" pitchFamily="2" charset="-78"/>
              </a:rPr>
              <a:t>شناسايي</a:t>
            </a:r>
            <a:r>
              <a:rPr lang="fa-IR" altLang="en-US" sz="2800" kern="0" dirty="0" smtClean="0">
                <a:solidFill>
                  <a:srgbClr val="000000"/>
                </a:solidFill>
                <a:latin typeface="Arial"/>
                <a:ea typeface="+mn-ea"/>
                <a:cs typeface="B Nazanin" panose="00000400000000000000" pitchFamily="2" charset="-78"/>
              </a:rPr>
              <a:t>،</a:t>
            </a:r>
            <a:r>
              <a:rPr lang="ar-SA" altLang="en-US" sz="2800" kern="0" dirty="0" smtClean="0">
                <a:solidFill>
                  <a:srgbClr val="000000"/>
                </a:solidFill>
                <a:latin typeface="Arial"/>
                <a:ea typeface="+mn-ea"/>
                <a:cs typeface="B Nazanin" panose="00000400000000000000" pitchFamily="2" charset="-78"/>
              </a:rPr>
              <a:t> </a:t>
            </a:r>
            <a:r>
              <a:rPr lang="ar-SA" altLang="en-US" sz="2800" kern="0" dirty="0">
                <a:solidFill>
                  <a:srgbClr val="000000"/>
                </a:solidFill>
                <a:latin typeface="Arial"/>
                <a:ea typeface="+mn-ea"/>
                <a:cs typeface="B Nazanin" panose="00000400000000000000" pitchFamily="2" charset="-78"/>
              </a:rPr>
              <a:t>علل ريشه اي مشكل و تاييد اين علل با استفاده از </a:t>
            </a:r>
            <a:r>
              <a:rPr lang="fa-IR" altLang="en-US" sz="2800" kern="0" dirty="0" smtClean="0">
                <a:solidFill>
                  <a:srgbClr val="000000"/>
                </a:solidFill>
                <a:latin typeface="Arial"/>
                <a:ea typeface="+mn-ea"/>
                <a:cs typeface="B Nazanin" panose="00000400000000000000" pitchFamily="2" charset="-78"/>
              </a:rPr>
              <a:t/>
            </a:r>
            <a:br>
              <a:rPr lang="fa-IR" altLang="en-US" sz="2800" kern="0" dirty="0" smtClean="0">
                <a:solidFill>
                  <a:srgbClr val="000000"/>
                </a:solidFill>
                <a:latin typeface="Arial"/>
                <a:ea typeface="+mn-ea"/>
                <a:cs typeface="B Nazanin" panose="00000400000000000000" pitchFamily="2" charset="-78"/>
              </a:rPr>
            </a:br>
            <a:r>
              <a:rPr lang="ar-SA" altLang="en-US" sz="2800" kern="0" dirty="0" smtClean="0">
                <a:solidFill>
                  <a:srgbClr val="000000"/>
                </a:solidFill>
                <a:latin typeface="Arial"/>
                <a:ea typeface="+mn-ea"/>
                <a:cs typeface="B Nazanin" panose="00000400000000000000" pitchFamily="2" charset="-78"/>
              </a:rPr>
              <a:t>داده هاست. </a:t>
            </a:r>
            <a:r>
              <a:rPr lang="ar-SA" altLang="en-US" sz="2800" kern="0" dirty="0">
                <a:solidFill>
                  <a:srgbClr val="000000"/>
                </a:solidFill>
                <a:latin typeface="Arial"/>
                <a:ea typeface="+mn-ea"/>
                <a:cs typeface="B Nazanin" panose="00000400000000000000" pitchFamily="2" charset="-78"/>
              </a:rPr>
              <a:t>خروجي اين </a:t>
            </a:r>
            <a:r>
              <a:rPr lang="ar-SA" altLang="en-US" sz="2800" kern="0" dirty="0" smtClean="0">
                <a:solidFill>
                  <a:srgbClr val="000000"/>
                </a:solidFill>
                <a:latin typeface="Arial"/>
                <a:ea typeface="+mn-ea"/>
                <a:cs typeface="B Nazanin" panose="00000400000000000000" pitchFamily="2" charset="-78"/>
              </a:rPr>
              <a:t>فاز</a:t>
            </a:r>
            <a:r>
              <a:rPr lang="fa-IR" altLang="en-US" sz="2800" kern="0" dirty="0" smtClean="0">
                <a:solidFill>
                  <a:srgbClr val="000000"/>
                </a:solidFill>
                <a:latin typeface="Arial"/>
                <a:ea typeface="+mn-ea"/>
                <a:cs typeface="B Nazanin" panose="00000400000000000000" pitchFamily="2" charset="-78"/>
              </a:rPr>
              <a:t>،</a:t>
            </a:r>
            <a:r>
              <a:rPr lang="ar-SA" altLang="en-US" sz="2800" kern="0" dirty="0" smtClean="0">
                <a:solidFill>
                  <a:srgbClr val="000000"/>
                </a:solidFill>
                <a:latin typeface="Arial"/>
                <a:ea typeface="+mn-ea"/>
                <a:cs typeface="B Nazanin" panose="00000400000000000000" pitchFamily="2" charset="-78"/>
              </a:rPr>
              <a:t> </a:t>
            </a:r>
            <a:r>
              <a:rPr lang="ar-SA" altLang="en-US" sz="2800" kern="0" dirty="0">
                <a:solidFill>
                  <a:srgbClr val="000000"/>
                </a:solidFill>
                <a:latin typeface="Arial"/>
                <a:ea typeface="+mn-ea"/>
                <a:cs typeface="B Nazanin" panose="00000400000000000000" pitchFamily="2" charset="-78"/>
              </a:rPr>
              <a:t>يك تئوري است كه آزمايش و تاييد شده </a:t>
            </a:r>
            <a:r>
              <a:rPr lang="ar-SA" altLang="en-US" sz="2800" kern="0" dirty="0" smtClean="0">
                <a:solidFill>
                  <a:srgbClr val="000000"/>
                </a:solidFill>
                <a:latin typeface="Arial"/>
                <a:ea typeface="+mn-ea"/>
                <a:cs typeface="B Nazanin" panose="00000400000000000000" pitchFamily="2" charset="-78"/>
              </a:rPr>
              <a:t>است. </a:t>
            </a:r>
            <a:r>
              <a:rPr lang="ar-SA" altLang="en-US" sz="2800" kern="0" dirty="0">
                <a:solidFill>
                  <a:srgbClr val="000000"/>
                </a:solidFill>
                <a:latin typeface="Arial"/>
                <a:ea typeface="+mn-ea"/>
                <a:cs typeface="B Nazanin" panose="00000400000000000000" pitchFamily="2" charset="-78"/>
              </a:rPr>
              <a:t>علل بررسي شده در اين فاز پايه اي براي راه </a:t>
            </a:r>
            <a:r>
              <a:rPr lang="ar-SA" altLang="en-US" sz="2800" kern="0" dirty="0" smtClean="0">
                <a:solidFill>
                  <a:srgbClr val="000000"/>
                </a:solidFill>
                <a:latin typeface="Arial"/>
                <a:ea typeface="+mn-ea"/>
                <a:cs typeface="B Nazanin" panose="00000400000000000000" pitchFamily="2" charset="-78"/>
              </a:rPr>
              <a:t>حل</a:t>
            </a:r>
            <a:r>
              <a:rPr lang="fa-IR" altLang="en-US" sz="2800" kern="0" dirty="0" smtClean="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ها </a:t>
            </a:r>
            <a:r>
              <a:rPr lang="ar-SA" altLang="en-US" sz="2800" kern="0" dirty="0">
                <a:solidFill>
                  <a:srgbClr val="000000"/>
                </a:solidFill>
                <a:latin typeface="Arial"/>
                <a:ea typeface="+mn-ea"/>
                <a:cs typeface="B Nazanin" panose="00000400000000000000" pitchFamily="2" charset="-78"/>
              </a:rPr>
              <a:t>در فاز بعدي </a:t>
            </a:r>
            <a:r>
              <a:rPr lang="ar-SA" altLang="en-US" sz="2800" kern="0" dirty="0" smtClean="0">
                <a:solidFill>
                  <a:srgbClr val="000000"/>
                </a:solidFill>
                <a:latin typeface="Arial"/>
                <a:ea typeface="+mn-ea"/>
                <a:cs typeface="B Nazanin" panose="00000400000000000000" pitchFamily="2" charset="-78"/>
              </a:rPr>
              <a:t>است</a:t>
            </a:r>
            <a:r>
              <a:rPr lang="fa-IR" altLang="en-US" sz="2800" kern="0" dirty="0" smtClean="0">
                <a:solidFill>
                  <a:srgbClr val="000000"/>
                </a:solidFill>
                <a:latin typeface="Arial"/>
                <a:ea typeface="+mn-ea"/>
                <a:cs typeface="B Nazanin" panose="00000400000000000000" pitchFamily="2" charset="-78"/>
              </a:rPr>
              <a:t>.</a:t>
            </a:r>
            <a:r>
              <a:rPr lang="fa-IR" altLang="en-US" sz="3200" kern="0" dirty="0" smtClean="0">
                <a:solidFill>
                  <a:srgbClr val="000000"/>
                </a:solidFill>
                <a:latin typeface="Arial"/>
                <a:ea typeface="+mn-ea"/>
                <a:cs typeface="B Nazanin" panose="00000400000000000000" pitchFamily="2" charset="-78"/>
              </a:rPr>
              <a:t/>
            </a:r>
            <a:br>
              <a:rPr lang="fa-IR" altLang="en-US" sz="3200" kern="0" dirty="0" smtClean="0">
                <a:solidFill>
                  <a:srgbClr val="000000"/>
                </a:solidFill>
                <a:latin typeface="Arial"/>
                <a:ea typeface="+mn-ea"/>
                <a:cs typeface="B Nazanin" panose="00000400000000000000" pitchFamily="2" charset="-78"/>
              </a:rPr>
            </a:br>
            <a:r>
              <a:rPr lang="fa-IR" dirty="0" smtClean="0">
                <a:solidFill>
                  <a:srgbClr val="C00000"/>
                </a:solidFill>
                <a:cs typeface="B Nazanin" panose="00000400000000000000" pitchFamily="2" charset="-78"/>
              </a:rPr>
              <a:t/>
            </a:r>
            <a:br>
              <a:rPr lang="fa-IR" dirty="0" smtClean="0">
                <a:solidFill>
                  <a:srgbClr val="C00000"/>
                </a:solidFill>
                <a:cs typeface="B Nazanin" panose="00000400000000000000" pitchFamily="2" charset="-78"/>
              </a:rPr>
            </a:br>
            <a:endParaRPr lang="en-US" dirty="0">
              <a:solidFill>
                <a:srgbClr val="C00000"/>
              </a:solidFill>
              <a:cs typeface="B Nazanin" panose="00000400000000000000" pitchFamily="2" charset="-78"/>
            </a:endParaRPr>
          </a:p>
        </p:txBody>
      </p:sp>
      <p:sp>
        <p:nvSpPr>
          <p:cNvPr id="3" name="Rectangle 2"/>
          <p:cNvSpPr/>
          <p:nvPr/>
        </p:nvSpPr>
        <p:spPr>
          <a:xfrm>
            <a:off x="3368601" y="772942"/>
            <a:ext cx="2811988" cy="646331"/>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altLang="en-US" sz="3600" b="0" i="0" u="none" strike="noStrike" kern="0" cap="none" spc="0" normalizeH="0" baseline="0" noProof="0" dirty="0" smtClean="0">
                <a:ln>
                  <a:noFill/>
                </a:ln>
                <a:solidFill>
                  <a:schemeClr val="accent2">
                    <a:lumMod val="75000"/>
                  </a:schemeClr>
                </a:solidFill>
                <a:effectLst/>
                <a:uLnTx/>
                <a:uFillTx/>
                <a:latin typeface="Arial"/>
                <a:ea typeface="+mj-ea"/>
                <a:cs typeface="B Nazanin" panose="00000400000000000000" pitchFamily="2" charset="-78"/>
              </a:rPr>
              <a:t>تحليل</a:t>
            </a:r>
            <a:r>
              <a:rPr kumimoji="0" lang="ar-SA" altLang="en-US" sz="3600" b="0" i="0" u="none" strike="noStrike" kern="0" cap="none" spc="0" normalizeH="0" baseline="0" noProof="0" dirty="0" smtClean="0">
                <a:ln>
                  <a:noFill/>
                </a:ln>
                <a:solidFill>
                  <a:schemeClr val="accent2">
                    <a:lumMod val="75000"/>
                  </a:schemeClr>
                </a:solidFill>
                <a:effectLst/>
                <a:uLnTx/>
                <a:uFillTx/>
                <a:latin typeface="Arial"/>
                <a:ea typeface="+mj-ea"/>
                <a:cs typeface="Arial"/>
              </a:rPr>
              <a:t> </a:t>
            </a:r>
            <a:r>
              <a:rPr kumimoji="0" lang="en-US" altLang="en-US" sz="3000" b="0" i="0" u="none" strike="noStrike" kern="0" cap="none" spc="0" normalizeH="0" baseline="0" noProof="0" dirty="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(Analyze)</a:t>
            </a:r>
            <a:endParaRPr kumimoji="0" lang="en-US" sz="1800" b="0" i="0" u="none" strike="noStrike" kern="0" cap="none" spc="0" normalizeH="0" baseline="0" noProof="0" dirty="0"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pic>
        <p:nvPicPr>
          <p:cNvPr id="4" name="Picture 4" descr="forex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720" y="3763296"/>
            <a:ext cx="333375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726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599"/>
            <a:ext cx="9108831" cy="5820697"/>
          </a:xfrm>
        </p:spPr>
        <p:txBody>
          <a:bodyPr>
            <a:normAutofit/>
          </a:bodyPr>
          <a:lstStyle/>
          <a:p>
            <a:pPr lvl="0" algn="r" defTabSz="914400" rtl="1">
              <a:spcBef>
                <a:spcPts val="0"/>
              </a:spcBef>
            </a:pPr>
            <a:r>
              <a:rPr lang="fa-IR" dirty="0" smtClean="0">
                <a:solidFill>
                  <a:srgbClr val="C00000"/>
                </a:solidFill>
                <a:cs typeface="B Nazanin" panose="00000400000000000000" pitchFamily="2" charset="-78"/>
              </a:rPr>
              <a:t/>
            </a:r>
            <a:br>
              <a:rPr lang="fa-IR" dirty="0" smtClean="0">
                <a:solidFill>
                  <a:srgbClr val="C00000"/>
                </a:solidFill>
                <a:cs typeface="B Nazanin" panose="00000400000000000000" pitchFamily="2" charset="-78"/>
              </a:rPr>
            </a:br>
            <a:r>
              <a:rPr lang="fa-IR" dirty="0">
                <a:solidFill>
                  <a:srgbClr val="C00000"/>
                </a:solidFill>
                <a:cs typeface="B Nazanin" panose="00000400000000000000" pitchFamily="2" charset="-78"/>
              </a:rPr>
              <a:t/>
            </a:r>
            <a:br>
              <a:rPr lang="fa-IR" dirty="0">
                <a:solidFill>
                  <a:srgbClr val="C00000"/>
                </a:solidFill>
                <a:cs typeface="B Nazanin" panose="00000400000000000000" pitchFamily="2" charset="-78"/>
              </a:rPr>
            </a:br>
            <a:r>
              <a:rPr lang="en-US" dirty="0">
                <a:solidFill>
                  <a:srgbClr val="C00000"/>
                </a:solidFill>
                <a:cs typeface="B Nazanin" panose="00000400000000000000" pitchFamily="2" charset="-78"/>
              </a:rPr>
              <a:t/>
            </a:r>
            <a:br>
              <a:rPr lang="en-US" dirty="0">
                <a:solidFill>
                  <a:srgbClr val="C00000"/>
                </a:solidFill>
                <a:cs typeface="B Nazanin" panose="00000400000000000000" pitchFamily="2" charset="-78"/>
              </a:rPr>
            </a:br>
            <a:endParaRPr lang="en-US" dirty="0">
              <a:solidFill>
                <a:srgbClr val="C00000"/>
              </a:solidFill>
              <a:cs typeface="B Nazanin" panose="00000400000000000000" pitchFamily="2" charset="-78"/>
            </a:endParaRPr>
          </a:p>
        </p:txBody>
      </p:sp>
      <p:sp>
        <p:nvSpPr>
          <p:cNvPr id="3" name="Rectangle 2"/>
          <p:cNvSpPr/>
          <p:nvPr/>
        </p:nvSpPr>
        <p:spPr>
          <a:xfrm>
            <a:off x="3642450" y="835949"/>
            <a:ext cx="2818400" cy="707886"/>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4000" b="0" i="0" u="none" strike="noStrike" kern="0" cap="none" spc="0" normalizeH="0" baseline="0" noProof="0" dirty="0" smtClean="0">
                <a:ln>
                  <a:noFill/>
                </a:ln>
                <a:solidFill>
                  <a:schemeClr val="accent2">
                    <a:lumMod val="75000"/>
                  </a:schemeClr>
                </a:solidFill>
                <a:effectLst/>
                <a:uLnTx/>
                <a:uFillTx/>
                <a:latin typeface="Arial"/>
                <a:ea typeface="+mj-ea"/>
                <a:cs typeface="B Nazanin" panose="00000400000000000000" pitchFamily="2" charset="-78"/>
              </a:rPr>
              <a:t>بهبود</a:t>
            </a:r>
            <a:r>
              <a:rPr kumimoji="0" lang="fa-IR" altLang="en-US" sz="4000" b="0" i="0" u="none" strike="noStrike" kern="0" cap="none" spc="0" normalizeH="0" baseline="0" noProof="0" dirty="0" smtClean="0">
                <a:ln>
                  <a:noFill/>
                </a:ln>
                <a:solidFill>
                  <a:schemeClr val="accent2">
                    <a:lumMod val="75000"/>
                  </a:schemeClr>
                </a:solidFill>
                <a:effectLst/>
                <a:uLnTx/>
                <a:uFillTx/>
                <a:latin typeface="Arial"/>
                <a:ea typeface="+mj-ea"/>
                <a:cs typeface="Arial"/>
              </a:rPr>
              <a:t> </a:t>
            </a:r>
            <a:r>
              <a:rPr kumimoji="0" lang="en-US" altLang="en-US" sz="3000" b="0" i="0" u="none" strike="noStrike" kern="0" cap="none" spc="0" normalizeH="0" baseline="0" noProof="0" dirty="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(Improve)</a:t>
            </a:r>
            <a:endParaRPr kumimoji="0" lang="en-US" sz="1800" b="0" i="0" u="none" strike="noStrike" kern="0" cap="none" spc="0" normalizeH="0" baseline="0" noProof="0" dirty="0" smtClean="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3642450" y="1528501"/>
            <a:ext cx="5951323" cy="511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r" rtl="1" eaLnBrk="0" fontAlgn="base" hangingPunct="0">
              <a:spcBef>
                <a:spcPct val="20000"/>
              </a:spcBef>
              <a:spcAft>
                <a:spcPct val="0"/>
              </a:spcAft>
              <a:buSzPct val="80000"/>
              <a:buBlip>
                <a:blip r:embed="rId4"/>
              </a:buBlip>
              <a:defRPr sz="2800">
                <a:solidFill>
                  <a:schemeClr val="tx1"/>
                </a:solidFill>
                <a:latin typeface="+mn-lt"/>
                <a:cs typeface="+mn-cs"/>
              </a:defRPr>
            </a:lvl2pPr>
            <a:lvl3pPr marL="1143000" indent="-228600" algn="r" rtl="1" eaLnBrk="0" fontAlgn="base" hangingPunct="0">
              <a:spcBef>
                <a:spcPct val="20000"/>
              </a:spcBef>
              <a:spcAft>
                <a:spcPct val="0"/>
              </a:spcAft>
              <a:buSzPct val="70000"/>
              <a:buBlip>
                <a:blip r:embed="rId5"/>
              </a:buBlip>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Tx/>
              <a:buNone/>
              <a:tabLst/>
              <a:defRPr/>
            </a:pPr>
            <a:endParaRPr kumimoji="0" lang="ar-SA" altLang="en-US" sz="3200" b="0" i="0" u="none" strike="noStrike" kern="0" cap="none" spc="0" normalizeH="0" baseline="0" noProof="0" dirty="0" smtClean="0">
              <a:ln>
                <a:noFill/>
              </a:ln>
              <a:solidFill>
                <a:srgbClr val="2F1311"/>
              </a:solidFill>
              <a:effectLst/>
              <a:uLnTx/>
              <a:uFillTx/>
              <a:latin typeface="Arial"/>
              <a:ea typeface="+mn-ea"/>
              <a:cs typeface="Arial"/>
            </a:endParaRPr>
          </a:p>
          <a:p>
            <a:pPr marL="342900" marR="0" lvl="0" indent="-342900" algn="just" defTabSz="914400" rtl="1" eaLnBrk="1" fontAlgn="base" latinLnBrk="0" hangingPunct="1">
              <a:lnSpc>
                <a:spcPct val="100000"/>
              </a:lnSpc>
              <a:spcBef>
                <a:spcPct val="20000"/>
              </a:spcBef>
              <a:spcAft>
                <a:spcPct val="0"/>
              </a:spcAft>
              <a:buClrTx/>
              <a:buSzTx/>
              <a:buFontTx/>
              <a:buNone/>
              <a:tabLst/>
              <a:defRPr/>
            </a:pP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هدف اين فاز،</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‌آزمايش و پياده سازي راه حل</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هاي مرتبط با علل ريشه اي است. خروجي اين فاز فعاليت</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هاي تست شده و برنامه</a:t>
            </a:r>
            <a:r>
              <a:rPr kumimoji="0" lang="en-US"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ريزي شده اي است كه بايستي اثر علل ريشه اي شناسايي شده را كاهش داده يا حذف كنند. علاوه بر</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اين، در</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اين فاز برنامه اي ب</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ه </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دست مي آيد كه مشخص مي كند، نتايج فاز بعدي چگونه ارزيابي مي شوند</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a:t>
            </a:r>
            <a:endParaRPr kumimoji="0" lang="en-US"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endParaRPr>
          </a:p>
        </p:txBody>
      </p:sp>
      <p:pic>
        <p:nvPicPr>
          <p:cNvPr id="5" name="Picture 4" descr="KS145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13" y="1696235"/>
            <a:ext cx="2749424" cy="4288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33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9" y="621318"/>
            <a:ext cx="9073662" cy="5820697"/>
          </a:xfrm>
        </p:spPr>
        <p:txBody>
          <a:bodyPr>
            <a:normAutofit/>
          </a:bodyPr>
          <a:lstStyle/>
          <a:p>
            <a:pPr lvl="0" algn="r" defTabSz="914400" rtl="1" fontAlgn="base">
              <a:spcAft>
                <a:spcPct val="0"/>
              </a:spcAft>
            </a:pPr>
            <a:r>
              <a:rPr lang="fa-IR" dirty="0" smtClean="0">
                <a:solidFill>
                  <a:srgbClr val="C00000"/>
                </a:solidFill>
                <a:cs typeface="B Nazanin" panose="00000400000000000000" pitchFamily="2" charset="-78"/>
              </a:rPr>
              <a:t/>
            </a:r>
            <a:br>
              <a:rPr lang="fa-IR" dirty="0" smtClean="0">
                <a:solidFill>
                  <a:srgbClr val="C00000"/>
                </a:solidFill>
                <a:cs typeface="B Nazanin" panose="00000400000000000000" pitchFamily="2" charset="-78"/>
              </a:rPr>
            </a:br>
            <a:r>
              <a:rPr lang="fa-IR" dirty="0" smtClean="0">
                <a:solidFill>
                  <a:srgbClr val="C00000"/>
                </a:solidFill>
                <a:cs typeface="B Nazanin" panose="00000400000000000000" pitchFamily="2" charset="-78"/>
              </a:rPr>
              <a:t/>
            </a:r>
            <a:br>
              <a:rPr lang="fa-IR" dirty="0" smtClean="0">
                <a:solidFill>
                  <a:srgbClr val="C00000"/>
                </a:solidFill>
                <a:cs typeface="B Nazanin" panose="00000400000000000000" pitchFamily="2" charset="-78"/>
              </a:rPr>
            </a:br>
            <a:r>
              <a:rPr lang="ar-SA" altLang="en-US" sz="2800" kern="0" dirty="0" smtClean="0">
                <a:solidFill>
                  <a:srgbClr val="000000"/>
                </a:solidFill>
                <a:latin typeface="Arial"/>
                <a:ea typeface="+mn-ea"/>
                <a:cs typeface="B Nazanin" panose="00000400000000000000" pitchFamily="2" charset="-78"/>
              </a:rPr>
              <a:t>هدف فاز كنترل، ارزيابي برنامه و راه حل ها و حفظ دستاوردها با</a:t>
            </a:r>
            <a:r>
              <a:rPr lang="fa-IR" altLang="en-US" sz="2800" kern="0" dirty="0" smtClean="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استفاده از </a:t>
            </a:r>
            <a:r>
              <a:rPr lang="fa-IR" altLang="en-US" sz="2800" kern="0" dirty="0" smtClean="0">
                <a:solidFill>
                  <a:srgbClr val="000000"/>
                </a:solidFill>
                <a:latin typeface="Arial"/>
                <a:ea typeface="+mn-ea"/>
                <a:cs typeface="B Nazanin" panose="00000400000000000000" pitchFamily="2" charset="-78"/>
              </a:rPr>
              <a:t/>
            </a:r>
            <a:br>
              <a:rPr lang="fa-IR" altLang="en-US" sz="2800" kern="0" dirty="0" smtClean="0">
                <a:solidFill>
                  <a:srgbClr val="000000"/>
                </a:solidFill>
                <a:latin typeface="Arial"/>
                <a:ea typeface="+mn-ea"/>
                <a:cs typeface="B Nazanin" panose="00000400000000000000" pitchFamily="2" charset="-78"/>
              </a:rPr>
            </a:br>
            <a:r>
              <a:rPr lang="ar-SA" altLang="en-US" sz="2800" kern="0" dirty="0" smtClean="0">
                <a:solidFill>
                  <a:srgbClr val="000000"/>
                </a:solidFill>
                <a:latin typeface="Arial"/>
                <a:ea typeface="+mn-ea"/>
                <a:cs typeface="B Nazanin" panose="00000400000000000000" pitchFamily="2" charset="-78"/>
              </a:rPr>
              <a:t>استاندارد سازي فرايند و نيز مشخص كردن خطوط كلي بهبود هاي در دست اجرا از جمله فرصت</a:t>
            </a:r>
            <a:r>
              <a:rPr lang="fa-IR" altLang="en-US" sz="2800" kern="0" dirty="0" smtClean="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هايي است كه براي ب</a:t>
            </a:r>
            <a:r>
              <a:rPr lang="fa-IR" altLang="en-US" sz="2800" kern="0" dirty="0" smtClean="0">
                <a:solidFill>
                  <a:srgbClr val="000000"/>
                </a:solidFill>
                <a:latin typeface="Arial"/>
                <a:ea typeface="+mn-ea"/>
                <a:cs typeface="B Nazanin" panose="00000400000000000000" pitchFamily="2" charset="-78"/>
              </a:rPr>
              <a:t>ه </a:t>
            </a:r>
            <a:r>
              <a:rPr lang="ar-SA" altLang="en-US" sz="2800" kern="0" dirty="0" smtClean="0">
                <a:solidFill>
                  <a:srgbClr val="000000"/>
                </a:solidFill>
                <a:latin typeface="Arial"/>
                <a:ea typeface="+mn-ea"/>
                <a:cs typeface="B Nazanin" panose="00000400000000000000" pitchFamily="2" charset="-78"/>
              </a:rPr>
              <a:t>كارگيري مجدد فعاليت</a:t>
            </a:r>
            <a:r>
              <a:rPr lang="fa-IR" altLang="en-US" sz="2800" kern="0" dirty="0" smtClean="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هاي بهبود وجود دارد، </a:t>
            </a:r>
            <a:r>
              <a:rPr lang="fa-IR" altLang="en-US" sz="2800" kern="0" dirty="0" smtClean="0">
                <a:solidFill>
                  <a:srgbClr val="000000"/>
                </a:solidFill>
                <a:latin typeface="Arial"/>
                <a:ea typeface="+mn-ea"/>
                <a:cs typeface="B Nazanin" panose="00000400000000000000" pitchFamily="2" charset="-78"/>
              </a:rPr>
              <a:t>است.</a:t>
            </a:r>
            <a:r>
              <a:rPr lang="ar-SA" altLang="en-US" sz="2800" kern="0" dirty="0" smtClean="0">
                <a:solidFill>
                  <a:srgbClr val="000000"/>
                </a:solidFill>
                <a:latin typeface="Arial"/>
                <a:ea typeface="+mn-ea"/>
                <a:cs typeface="B Nazanin" panose="00000400000000000000" pitchFamily="2" charset="-78"/>
              </a:rPr>
              <a:t> </a:t>
            </a:r>
            <a:r>
              <a:rPr lang="fa-IR" sz="2800" dirty="0" smtClean="0">
                <a:solidFill>
                  <a:srgbClr val="C00000"/>
                </a:solidFill>
                <a:cs typeface="B Nazanin" panose="00000400000000000000" pitchFamily="2" charset="-78"/>
              </a:rPr>
              <a:t/>
            </a:r>
            <a:br>
              <a:rPr lang="fa-IR" sz="2800" dirty="0" smtClean="0">
                <a:solidFill>
                  <a:srgbClr val="C00000"/>
                </a:solidFill>
                <a:cs typeface="B Nazanin" panose="00000400000000000000" pitchFamily="2" charset="-78"/>
              </a:rPr>
            </a:br>
            <a:r>
              <a:rPr lang="en-US" sz="1100" dirty="0" smtClean="0">
                <a:solidFill>
                  <a:prstClr val="black"/>
                </a:solidFill>
                <a:latin typeface="Calibri" panose="020F0502020204030204"/>
                <a:ea typeface="+mn-ea"/>
                <a:cs typeface="B Nazanin" panose="00000400000000000000" pitchFamily="2" charset="-78"/>
              </a:rPr>
              <a:t/>
            </a:r>
            <a:br>
              <a:rPr lang="en-US" sz="1100" dirty="0" smtClean="0">
                <a:solidFill>
                  <a:prstClr val="black"/>
                </a:solidFill>
                <a:latin typeface="Calibri" panose="020F0502020204030204"/>
                <a:ea typeface="+mn-ea"/>
                <a:cs typeface="B Nazanin" panose="00000400000000000000" pitchFamily="2" charset="-78"/>
              </a:rPr>
            </a:br>
            <a:r>
              <a:rPr lang="fa-IR" sz="1800" b="1" dirty="0" smtClean="0">
                <a:solidFill>
                  <a:prstClr val="black"/>
                </a:solidFill>
                <a:latin typeface="Calibri" panose="020F0502020204030204"/>
                <a:ea typeface="+mn-ea"/>
                <a:cs typeface="B Nazanin" panose="00000400000000000000" pitchFamily="2" charset="-78"/>
              </a:rPr>
              <a:t>خروجی های این فاز عبارتند از: </a:t>
            </a:r>
            <a:r>
              <a:rPr lang="fa-IR" sz="2000" b="1" dirty="0" smtClean="0">
                <a:solidFill>
                  <a:prstClr val="black"/>
                </a:solidFill>
                <a:latin typeface="Calibri" panose="020F0502020204030204"/>
                <a:ea typeface="+mn-ea"/>
                <a:cs typeface="B Nazanin" panose="00000400000000000000" pitchFamily="2" charset="-78"/>
              </a:rPr>
              <a:t/>
            </a:r>
            <a:br>
              <a:rPr lang="fa-IR" sz="2000" b="1" dirty="0" smtClean="0">
                <a:solidFill>
                  <a:prstClr val="black"/>
                </a:solidFill>
                <a:latin typeface="Calibri" panose="020F0502020204030204"/>
                <a:ea typeface="+mn-ea"/>
                <a:cs typeface="B Nazanin" panose="00000400000000000000" pitchFamily="2" charset="-78"/>
              </a:rPr>
            </a:br>
            <a:r>
              <a:rPr lang="fa-IR" sz="2000" b="1" dirty="0" smtClean="0">
                <a:solidFill>
                  <a:prstClr val="black"/>
                </a:solidFill>
                <a:latin typeface="Calibri" panose="020F0502020204030204"/>
                <a:ea typeface="+mn-ea"/>
                <a:cs typeface="B Nazanin" panose="00000400000000000000" pitchFamily="2" charset="-78"/>
              </a:rPr>
              <a:t>                               </a:t>
            </a:r>
            <a:br>
              <a:rPr lang="fa-IR" sz="2000" b="1" dirty="0" smtClean="0">
                <a:solidFill>
                  <a:prstClr val="black"/>
                </a:solidFill>
                <a:latin typeface="Calibri" panose="020F0502020204030204"/>
                <a:ea typeface="+mn-ea"/>
                <a:cs typeface="B Nazanin" panose="00000400000000000000" pitchFamily="2" charset="-78"/>
              </a:rPr>
            </a:br>
            <a:r>
              <a:rPr lang="fa-IR" sz="2000" b="1" dirty="0" smtClean="0">
                <a:solidFill>
                  <a:prstClr val="black"/>
                </a:solidFill>
                <a:latin typeface="Calibri" panose="020F0502020204030204"/>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تحليل قبل و بعد </a:t>
            </a:r>
            <a:r>
              <a:rPr lang="fa-IR" altLang="en-US" dirty="0" smtClean="0">
                <a:solidFill>
                  <a:srgbClr val="000000"/>
                </a:solidFill>
                <a:latin typeface="Arial" panose="020B0604020202020204" pitchFamily="34" charset="0"/>
                <a:ea typeface="+mn-ea"/>
                <a:cs typeface="B Kamran" panose="00000400000000000000" pitchFamily="2" charset="-78"/>
              </a:rPr>
              <a:t/>
            </a:r>
            <a:br>
              <a:rPr lang="fa-IR" altLang="en-US" dirty="0" smtClean="0">
                <a:solidFill>
                  <a:srgbClr val="000000"/>
                </a:solidFill>
                <a:latin typeface="Arial" panose="020B0604020202020204" pitchFamily="34" charset="0"/>
                <a:ea typeface="+mn-ea"/>
                <a:cs typeface="B Kamran" panose="00000400000000000000" pitchFamily="2" charset="-78"/>
              </a:rPr>
            </a:br>
            <a:r>
              <a:rPr lang="fa-IR" altLang="en-US" dirty="0" smtClean="0">
                <a:solidFill>
                  <a:srgbClr val="000000"/>
                </a:solidFill>
                <a:latin typeface="Arial" panose="020B0604020202020204" pitchFamily="34" charset="0"/>
                <a:ea typeface="+mn-ea"/>
                <a:cs typeface="B Kamran" panose="00000400000000000000" pitchFamily="2" charset="-78"/>
              </a:rPr>
              <a:t>             </a:t>
            </a:r>
            <a:r>
              <a:rPr lang="fa-IR" altLang="en-US" sz="2800" kern="0" dirty="0" smtClean="0">
                <a:solidFill>
                  <a:srgbClr val="000000"/>
                </a:solidFill>
                <a:latin typeface="Arial"/>
                <a:ea typeface="+mn-ea"/>
                <a:cs typeface="B Nazanin" panose="00000400000000000000" pitchFamily="2" charset="-78"/>
              </a:rPr>
              <a:t>سیستم نظارت</a:t>
            </a:r>
            <a:br>
              <a:rPr lang="fa-IR" altLang="en-US" sz="2800" kern="0" dirty="0" smtClean="0">
                <a:solidFill>
                  <a:srgbClr val="000000"/>
                </a:solidFill>
                <a:latin typeface="Arial"/>
                <a:ea typeface="+mn-ea"/>
                <a:cs typeface="B Nazanin" panose="00000400000000000000" pitchFamily="2" charset="-78"/>
              </a:rPr>
            </a:br>
            <a:r>
              <a:rPr lang="fa-IR" altLang="en-US" sz="2800" kern="0" dirty="0" smtClean="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مستندات كامل، نتايج،</a:t>
            </a:r>
            <a:r>
              <a:rPr lang="fa-IR" altLang="en-US" sz="2800" kern="0" dirty="0" smtClean="0">
                <a:solidFill>
                  <a:srgbClr val="000000"/>
                </a:solidFill>
                <a:latin typeface="Arial"/>
                <a:ea typeface="+mn-ea"/>
                <a:cs typeface="B Nazanin" panose="00000400000000000000" pitchFamily="2" charset="-78"/>
              </a:rPr>
              <a:t> </a:t>
            </a:r>
            <a:r>
              <a:rPr lang="ar-SA" altLang="en-US" sz="2800" kern="0" dirty="0" smtClean="0">
                <a:solidFill>
                  <a:srgbClr val="000000"/>
                </a:solidFill>
                <a:latin typeface="Arial"/>
                <a:ea typeface="+mn-ea"/>
                <a:cs typeface="B Nazanin" panose="00000400000000000000" pitchFamily="2" charset="-78"/>
              </a:rPr>
              <a:t>آموخته </a:t>
            </a:r>
            <a:r>
              <a:rPr lang="ar-SA" altLang="en-US" sz="2800" kern="0" dirty="0">
                <a:solidFill>
                  <a:srgbClr val="000000"/>
                </a:solidFill>
                <a:latin typeface="Arial"/>
                <a:ea typeface="+mn-ea"/>
                <a:cs typeface="B Nazanin" panose="00000400000000000000" pitchFamily="2" charset="-78"/>
              </a:rPr>
              <a:t>ها و پيشنهادات</a:t>
            </a:r>
            <a:r>
              <a:rPr lang="en-US" altLang="en-US" sz="2800" kern="0" dirty="0">
                <a:solidFill>
                  <a:srgbClr val="000000"/>
                </a:solidFill>
                <a:latin typeface="Arial"/>
                <a:ea typeface="+mn-ea"/>
                <a:cs typeface="B Nazanin" panose="00000400000000000000" pitchFamily="2" charset="-78"/>
              </a:rPr>
              <a:t> </a:t>
            </a:r>
            <a:r>
              <a:rPr lang="en-US" altLang="en-US" dirty="0">
                <a:solidFill>
                  <a:srgbClr val="F7D47D"/>
                </a:solidFill>
                <a:latin typeface="Arial" panose="020B0604020202020204" pitchFamily="34" charset="0"/>
                <a:ea typeface="+mn-ea"/>
                <a:cs typeface="B Kamran" panose="00000400000000000000" pitchFamily="2" charset="-78"/>
              </a:rPr>
              <a:t/>
            </a:r>
            <a:br>
              <a:rPr lang="en-US" altLang="en-US" dirty="0">
                <a:solidFill>
                  <a:srgbClr val="F7D47D"/>
                </a:solidFill>
                <a:latin typeface="Arial" panose="020B0604020202020204" pitchFamily="34" charset="0"/>
                <a:ea typeface="+mn-ea"/>
                <a:cs typeface="B Kamran" panose="00000400000000000000" pitchFamily="2" charset="-78"/>
              </a:rPr>
            </a:br>
            <a:endParaRPr lang="en-US" sz="2800" kern="0" dirty="0">
              <a:solidFill>
                <a:srgbClr val="000000"/>
              </a:solidFill>
              <a:latin typeface="Arial"/>
              <a:ea typeface="+mn-ea"/>
              <a:cs typeface="B Nazanin" panose="00000400000000000000" pitchFamily="2" charset="-78"/>
            </a:endParaRPr>
          </a:p>
        </p:txBody>
      </p:sp>
      <p:sp>
        <p:nvSpPr>
          <p:cNvPr id="3" name="Rectangle 2"/>
          <p:cNvSpPr/>
          <p:nvPr/>
        </p:nvSpPr>
        <p:spPr>
          <a:xfrm>
            <a:off x="3751173" y="871119"/>
            <a:ext cx="3142207" cy="707886"/>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4000" b="0" i="0" u="none" strike="noStrike" kern="0" cap="none" spc="0" normalizeH="0" baseline="0" noProof="0" dirty="0" smtClean="0">
                <a:ln>
                  <a:noFill/>
                </a:ln>
                <a:solidFill>
                  <a:schemeClr val="accent2">
                    <a:lumMod val="75000"/>
                  </a:schemeClr>
                </a:solidFill>
                <a:effectLst/>
                <a:uLnTx/>
                <a:uFillTx/>
                <a:latin typeface="Arial"/>
                <a:ea typeface="+mj-ea"/>
                <a:cs typeface="B Nazanin" panose="00000400000000000000" pitchFamily="2" charset="-78"/>
              </a:rPr>
              <a:t>كنترل</a:t>
            </a:r>
            <a:r>
              <a:rPr kumimoji="0" lang="en-US" altLang="en-US" sz="3500" b="0" i="0" u="none" strike="noStrike" kern="0" cap="none" spc="0" normalizeH="0" baseline="0" noProof="0" dirty="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(Control)</a:t>
            </a:r>
            <a:r>
              <a:rPr kumimoji="0" lang="en-US" altLang="en-US" sz="3000" b="0" i="0" u="none" strike="noStrike" kern="0" cap="none" spc="0" normalizeH="0" baseline="0" noProof="0" dirty="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ar-SA" altLang="en-US" sz="4000" b="0" i="0" u="none" strike="noStrike" kern="0" cap="none" spc="0" normalizeH="0" baseline="0" noProof="0" dirty="0" smtClean="0">
                <a:ln>
                  <a:noFill/>
                </a:ln>
                <a:solidFill>
                  <a:schemeClr val="accent2">
                    <a:lumMod val="75000"/>
                  </a:schemeClr>
                </a:solidFill>
                <a:effectLst/>
                <a:uLnTx/>
                <a:uFillTx/>
                <a:latin typeface="Arial"/>
                <a:ea typeface="+mj-ea"/>
                <a:cs typeface="Arial"/>
              </a:rPr>
              <a:t> </a:t>
            </a:r>
            <a:endParaRPr kumimoji="0" lang="en-US" sz="1800" b="0" i="0" u="none" strike="noStrike" kern="0" cap="none" spc="0" normalizeH="0" baseline="0" noProof="0" dirty="0" smtClean="0">
              <a:ln>
                <a:noFill/>
              </a:ln>
              <a:solidFill>
                <a:schemeClr val="accent2">
                  <a:lumMod val="75000"/>
                </a:schemeClr>
              </a:solidFill>
              <a:effectLst/>
              <a:uLnTx/>
              <a:uFillTx/>
            </a:endParaRPr>
          </a:p>
        </p:txBody>
      </p:sp>
      <p:sp>
        <p:nvSpPr>
          <p:cNvPr id="4" name="AutoShape 5"/>
          <p:cNvSpPr>
            <a:spLocks noChangeArrowheads="1"/>
          </p:cNvSpPr>
          <p:nvPr/>
        </p:nvSpPr>
        <p:spPr bwMode="auto">
          <a:xfrm rot="10800000">
            <a:off x="7971692" y="4775782"/>
            <a:ext cx="1078524" cy="451338"/>
          </a:xfrm>
          <a:custGeom>
            <a:avLst/>
            <a:gdLst>
              <a:gd name="T0" fmla="*/ 243956625 w 21600"/>
              <a:gd name="T1" fmla="*/ 0 h 21600"/>
              <a:gd name="T2" fmla="*/ 0 w 21600"/>
              <a:gd name="T3" fmla="*/ 30346399 h 21600"/>
              <a:gd name="T4" fmla="*/ 243956625 w 21600"/>
              <a:gd name="T5" fmla="*/ 60692798 h 21600"/>
              <a:gd name="T6" fmla="*/ 325275598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smtClean="0">
              <a:ln>
                <a:noFill/>
              </a:ln>
              <a:solidFill>
                <a:srgbClr val="2F1311"/>
              </a:solidFill>
              <a:effectLst/>
              <a:uLnTx/>
              <a:uFillTx/>
              <a:latin typeface="Arial" panose="020B0604020202020204" pitchFamily="34" charset="0"/>
              <a:cs typeface="Arial" panose="020B0604020202020204" pitchFamily="34" charset="0"/>
            </a:endParaRPr>
          </a:p>
        </p:txBody>
      </p:sp>
      <p:sp>
        <p:nvSpPr>
          <p:cNvPr id="5" name="AutoShape 5"/>
          <p:cNvSpPr>
            <a:spLocks noChangeArrowheads="1"/>
          </p:cNvSpPr>
          <p:nvPr/>
        </p:nvSpPr>
        <p:spPr bwMode="auto">
          <a:xfrm rot="10800000">
            <a:off x="7971692" y="5313858"/>
            <a:ext cx="1078524" cy="451338"/>
          </a:xfrm>
          <a:custGeom>
            <a:avLst/>
            <a:gdLst>
              <a:gd name="T0" fmla="*/ 243956625 w 21600"/>
              <a:gd name="T1" fmla="*/ 0 h 21600"/>
              <a:gd name="T2" fmla="*/ 0 w 21600"/>
              <a:gd name="T3" fmla="*/ 30346399 h 21600"/>
              <a:gd name="T4" fmla="*/ 243956625 w 21600"/>
              <a:gd name="T5" fmla="*/ 60692798 h 21600"/>
              <a:gd name="T6" fmla="*/ 325275598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smtClean="0">
              <a:ln>
                <a:noFill/>
              </a:ln>
              <a:solidFill>
                <a:srgbClr val="2F1311"/>
              </a:solidFill>
              <a:effectLst/>
              <a:uLnTx/>
              <a:uFillTx/>
              <a:latin typeface="Arial" panose="020B0604020202020204" pitchFamily="34" charset="0"/>
              <a:cs typeface="Arial" panose="020B0604020202020204" pitchFamily="34" charset="0"/>
            </a:endParaRPr>
          </a:p>
        </p:txBody>
      </p:sp>
      <p:sp>
        <p:nvSpPr>
          <p:cNvPr id="6" name="AutoShape 5"/>
          <p:cNvSpPr>
            <a:spLocks noChangeArrowheads="1"/>
          </p:cNvSpPr>
          <p:nvPr/>
        </p:nvSpPr>
        <p:spPr bwMode="auto">
          <a:xfrm rot="10800000">
            <a:off x="7971692" y="4223239"/>
            <a:ext cx="1078524" cy="451338"/>
          </a:xfrm>
          <a:custGeom>
            <a:avLst/>
            <a:gdLst>
              <a:gd name="T0" fmla="*/ 243956625 w 21600"/>
              <a:gd name="T1" fmla="*/ 0 h 21600"/>
              <a:gd name="T2" fmla="*/ 0 w 21600"/>
              <a:gd name="T3" fmla="*/ 30346399 h 21600"/>
              <a:gd name="T4" fmla="*/ 243956625 w 21600"/>
              <a:gd name="T5" fmla="*/ 60692798 h 21600"/>
              <a:gd name="T6" fmla="*/ 325275598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smtClean="0">
              <a:ln>
                <a:noFill/>
              </a:ln>
              <a:solidFill>
                <a:srgbClr val="2F1311"/>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084298" y="3332971"/>
            <a:ext cx="1860689" cy="1780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7819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4" y="609601"/>
            <a:ext cx="7667940" cy="56270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ar-SA" altLang="en-US" sz="3200" b="1" kern="0" dirty="0">
                <a:solidFill>
                  <a:srgbClr val="000000"/>
                </a:solidFill>
                <a:latin typeface="Arial"/>
                <a:cs typeface="B Nazanin" panose="00000400000000000000" pitchFamily="2" charset="-78"/>
              </a:rPr>
              <a:t>تعريف و اولويت بندي پروژه هاي شش سيگما</a:t>
            </a:r>
            <a:endParaRPr lang="en-US" sz="3200" dirty="0">
              <a:cs typeface="B Nazanin" panose="00000400000000000000" pitchFamily="2" charset="-78"/>
            </a:endParaRPr>
          </a:p>
        </p:txBody>
      </p:sp>
      <p:sp>
        <p:nvSpPr>
          <p:cNvPr id="3" name="Rectangle 2"/>
          <p:cNvSpPr/>
          <p:nvPr/>
        </p:nvSpPr>
        <p:spPr>
          <a:xfrm>
            <a:off x="1078524" y="1300463"/>
            <a:ext cx="7667940" cy="5078313"/>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تعيين يك پروژه با ارزش شش سيگما در يك سازمان بسيار با اهميت مي باشد و مي تواند موضوع بحث بسيار مهمي باشد. اگر پروژه هاي شش سيگماي انتخاب شده در راستاي اهداف و استراتژي هاي سازمان </a:t>
            </a:r>
            <a:r>
              <a:rPr lang="ar-SA" altLang="en-US" sz="2400" kern="0" dirty="0" smtClean="0">
                <a:solidFill>
                  <a:srgbClr val="000000"/>
                </a:solidFill>
                <a:latin typeface="Arial"/>
                <a:cs typeface="B Nazanin" panose="00000400000000000000" pitchFamily="2" charset="-78"/>
              </a:rPr>
              <a:t>نباشد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سودمندي آن زير سوال قرار مي گيرد. اگر پروژه هاي انتخاب شده </a:t>
            </a: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صورتي </a:t>
            </a:r>
            <a:r>
              <a:rPr lang="ar-SA" altLang="en-US" sz="2400" kern="0" dirty="0">
                <a:solidFill>
                  <a:srgbClr val="000000"/>
                </a:solidFill>
                <a:latin typeface="Arial"/>
                <a:cs typeface="B Nazanin" panose="00000400000000000000" pitchFamily="2" charset="-78"/>
              </a:rPr>
              <a:t>باشند كه هزينه هاي اجراي آن بيشتر از سودمندي آن </a:t>
            </a:r>
            <a:r>
              <a:rPr lang="ar-SA" altLang="en-US" sz="2400" kern="0" dirty="0" smtClean="0">
                <a:solidFill>
                  <a:srgbClr val="000000"/>
                </a:solidFill>
                <a:latin typeface="Arial"/>
                <a:cs typeface="B Nazanin" panose="00000400000000000000" pitchFamily="2" charset="-78"/>
              </a:rPr>
              <a:t>باشد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پروژه زير سوال قرار </a:t>
            </a:r>
            <a:r>
              <a:rPr lang="fa-IR" altLang="en-US" sz="2400" kern="0" dirty="0" smtClean="0">
                <a:solidFill>
                  <a:srgbClr val="000000"/>
                </a:solidFill>
                <a:latin typeface="Arial"/>
                <a:cs typeface="B Nazanin" panose="00000400000000000000" pitchFamily="2" charset="-78"/>
              </a:rPr>
              <a:t/>
            </a:r>
            <a:br>
              <a:rPr lang="fa-IR" altLang="en-US" sz="2400" kern="0" dirty="0" smtClean="0">
                <a:solidFill>
                  <a:srgbClr val="000000"/>
                </a:solidFill>
                <a:latin typeface="Arial"/>
                <a:cs typeface="B Nazanin" panose="00000400000000000000" pitchFamily="2" charset="-78"/>
              </a:rPr>
            </a:br>
            <a:r>
              <a:rPr lang="ar-SA" altLang="en-US" sz="2400" kern="0" dirty="0" smtClean="0">
                <a:solidFill>
                  <a:srgbClr val="000000"/>
                </a:solidFill>
                <a:latin typeface="Arial"/>
                <a:cs typeface="B Nazanin" panose="00000400000000000000" pitchFamily="2" charset="-78"/>
              </a:rPr>
              <a:t>مي </a:t>
            </a:r>
            <a:r>
              <a:rPr lang="ar-SA" altLang="en-US" sz="2400" kern="0" dirty="0">
                <a:solidFill>
                  <a:srgbClr val="000000"/>
                </a:solidFill>
                <a:latin typeface="Arial"/>
                <a:cs typeface="B Nazanin" panose="00000400000000000000" pitchFamily="2" charset="-78"/>
              </a:rPr>
              <a:t>گيرد. اگر پروژه انتخاب شده </a:t>
            </a: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صورتي باشد</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كه </a:t>
            </a:r>
            <a:r>
              <a:rPr lang="ar-SA" altLang="en-US" sz="2400" kern="0" dirty="0">
                <a:solidFill>
                  <a:srgbClr val="000000"/>
                </a:solidFill>
                <a:latin typeface="Arial"/>
                <a:cs typeface="B Nazanin" panose="00000400000000000000" pitchFamily="2" charset="-78"/>
              </a:rPr>
              <a:t>اجراي فني آن مشكل </a:t>
            </a:r>
            <a:r>
              <a:rPr lang="ar-SA" altLang="en-US" sz="2400" kern="0" dirty="0" smtClean="0">
                <a:solidFill>
                  <a:srgbClr val="000000"/>
                </a:solidFill>
                <a:latin typeface="Arial"/>
                <a:cs typeface="B Nazanin" panose="00000400000000000000" pitchFamily="2" charset="-78"/>
              </a:rPr>
              <a:t>باشد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پروژه زير سوال قرار مي گيرد. بسياري اگرهاي ديگر وجود دارند كه ثابت </a:t>
            </a:r>
            <a:r>
              <a:rPr lang="ar-SA" altLang="en-US" sz="2400" kern="0" dirty="0" smtClean="0">
                <a:solidFill>
                  <a:srgbClr val="000000"/>
                </a:solidFill>
                <a:latin typeface="Arial"/>
                <a:cs typeface="B Nazanin" panose="00000400000000000000" pitchFamily="2" charset="-78"/>
              </a:rPr>
              <a:t>مي </a:t>
            </a:r>
            <a:r>
              <a:rPr lang="ar-SA" altLang="en-US" sz="2400" kern="0" dirty="0">
                <a:solidFill>
                  <a:srgbClr val="000000"/>
                </a:solidFill>
                <a:latin typeface="Arial"/>
                <a:cs typeface="B Nazanin" panose="00000400000000000000" pitchFamily="2" charset="-78"/>
              </a:rPr>
              <a:t>كند انتخاب و تعيين پروژه هاي شش سيگما مي تواند به اندازه اجراي درست آن پروژه و يا حتي بيشتر اهميت داشته </a:t>
            </a:r>
            <a:r>
              <a:rPr lang="ar-SA" altLang="en-US" sz="2400" kern="0" dirty="0" smtClean="0">
                <a:solidFill>
                  <a:srgbClr val="000000"/>
                </a:solidFill>
                <a:latin typeface="Arial"/>
                <a:cs typeface="B Nazanin" panose="00000400000000000000" pitchFamily="2" charset="-78"/>
              </a:rPr>
              <a:t>باشد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endParaRPr lang="ar-SA"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5069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62000"/>
            <a:ext cx="8596668" cy="4876800"/>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867508"/>
            <a:ext cx="8349435" cy="4771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018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lgn="r" defTabSz="914400" rtl="1" fontAlgn="base">
              <a:lnSpc>
                <a:spcPct val="150000"/>
              </a:lnSpc>
              <a:spcBef>
                <a:spcPct val="20000"/>
              </a:spcBef>
              <a:spcAft>
                <a:spcPct val="0"/>
              </a:spcAft>
            </a:pPr>
            <a:r>
              <a:rPr lang="ar-SA" altLang="en-US" sz="3200" kern="0" dirty="0">
                <a:solidFill>
                  <a:srgbClr val="000000"/>
                </a:solidFill>
                <a:latin typeface="Arial"/>
                <a:ea typeface="+mn-ea"/>
                <a:cs typeface="B Nazanin" panose="00000400000000000000" pitchFamily="2" charset="-78"/>
              </a:rPr>
              <a:t>عوامل موفقيت در محيطي كه از پروژه هاي شش سيگما استفاده مي شود يكي از ضروريات است كه بدون آن پروژه ها از شانس موفقيت كمتري برخوردار خواهند بود. براي تعيين عوامل موفقيت در پروژه هاي شش سيگما اولين گام انجام مطالعه جستجو گرانه در مورد اين موضوع است كه در اين زمينه مطالعاتي نيز صورت گرفته </a:t>
            </a:r>
            <a:r>
              <a:rPr lang="ar-SA" altLang="en-US" sz="3200" kern="0" dirty="0" smtClean="0">
                <a:solidFill>
                  <a:srgbClr val="000000"/>
                </a:solidFill>
                <a:latin typeface="Arial"/>
                <a:ea typeface="+mn-ea"/>
                <a:cs typeface="B Nazanin" panose="00000400000000000000" pitchFamily="2" charset="-78"/>
              </a:rPr>
              <a:t>است</a:t>
            </a:r>
            <a:r>
              <a:rPr lang="fa-IR" altLang="en-US" sz="3200" kern="0" dirty="0" smtClean="0">
                <a:solidFill>
                  <a:srgbClr val="000000"/>
                </a:solidFill>
                <a:latin typeface="Arial"/>
                <a:ea typeface="+mn-ea"/>
                <a:cs typeface="B Nazanin" panose="00000400000000000000" pitchFamily="2" charset="-78"/>
              </a:rPr>
              <a:t>.</a:t>
            </a:r>
            <a:r>
              <a:rPr lang="ar-SA" altLang="en-US" sz="3200" kern="0" dirty="0" smtClean="0">
                <a:solidFill>
                  <a:srgbClr val="000000"/>
                </a:solidFill>
                <a:latin typeface="Arial"/>
                <a:ea typeface="+mn-ea"/>
                <a:cs typeface="B Nazanin" panose="00000400000000000000" pitchFamily="2" charset="-78"/>
              </a:rPr>
              <a:t> </a:t>
            </a:r>
            <a:r>
              <a:rPr lang="ar-SA" altLang="en-US" sz="3200" kern="0" dirty="0">
                <a:solidFill>
                  <a:srgbClr val="000000"/>
                </a:solidFill>
                <a:latin typeface="Arial"/>
                <a:ea typeface="+mn-ea"/>
                <a:cs typeface="B Nazanin" panose="00000400000000000000" pitchFamily="2" charset="-78"/>
              </a:rPr>
              <a:t>براي مثال هندورسون و ايواتر براي به كارگيري موفقيت آميز شش سيگما الزام مديريتي، زير ساخت سازماني، آموزش و ابزارهاي آماري پيشرفته را به عنوان اجزاي اصلي پروژه پيشنهاد مي كنند كه عناوين عبارتند </a:t>
            </a:r>
            <a:r>
              <a:rPr lang="ar-SA" altLang="en-US" sz="3200" kern="0" dirty="0" smtClean="0">
                <a:solidFill>
                  <a:srgbClr val="000000"/>
                </a:solidFill>
                <a:latin typeface="Arial"/>
                <a:ea typeface="+mn-ea"/>
                <a:cs typeface="B Nazanin" panose="00000400000000000000" pitchFamily="2" charset="-78"/>
              </a:rPr>
              <a:t>از</a:t>
            </a:r>
            <a:r>
              <a:rPr lang="fa-IR" altLang="en-US" sz="3200" kern="0" dirty="0" smtClean="0">
                <a:solidFill>
                  <a:srgbClr val="000000"/>
                </a:solidFill>
                <a:latin typeface="Arial"/>
                <a:ea typeface="+mn-ea"/>
                <a:cs typeface="B Nazanin" panose="00000400000000000000" pitchFamily="2" charset="-78"/>
              </a:rPr>
              <a:t>:</a:t>
            </a:r>
            <a:r>
              <a:rPr lang="en-US" altLang="en-US" sz="3200" kern="0" dirty="0">
                <a:solidFill>
                  <a:srgbClr val="000000"/>
                </a:solidFill>
                <a:latin typeface="Arial"/>
                <a:ea typeface="+mn-ea"/>
                <a:cs typeface="B Kamran" panose="00000400000000000000" pitchFamily="2" charset="-78"/>
              </a:rPr>
              <a:t/>
            </a:r>
            <a:br>
              <a:rPr lang="en-US" altLang="en-US" sz="3200" kern="0" dirty="0">
                <a:solidFill>
                  <a:srgbClr val="000000"/>
                </a:solidFill>
                <a:latin typeface="Arial"/>
                <a:ea typeface="+mn-ea"/>
                <a:cs typeface="B Kamran" panose="00000400000000000000" pitchFamily="2" charset="-78"/>
              </a:rPr>
            </a:br>
            <a:endParaRPr lang="en-US" dirty="0"/>
          </a:p>
        </p:txBody>
      </p:sp>
    </p:spTree>
    <p:extLst>
      <p:ext uri="{BB962C8B-B14F-4D97-AF65-F5344CB8AC3E}">
        <p14:creationId xmlns:p14="http://schemas.microsoft.com/office/powerpoint/2010/main" val="178899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37004" cy="6154616"/>
          </a:xfrm>
        </p:spPr>
        <p:txBody>
          <a:bodyPr>
            <a:normAutofit fontScale="90000"/>
          </a:bodyPr>
          <a:lstStyle/>
          <a:p>
            <a:pPr marL="342900" lvl="0" indent="-342900" algn="r" defTabSz="914400" rtl="1" fontAlgn="base">
              <a:lnSpc>
                <a:spcPct val="150000"/>
              </a:lnSpc>
              <a:spcBef>
                <a:spcPct val="20000"/>
              </a:spcBef>
              <a:spcAft>
                <a:spcPct val="0"/>
              </a:spcAft>
            </a:pPr>
            <a:r>
              <a:rPr lang="fa-IR" altLang="en-US" sz="3100" kern="0" dirty="0" smtClean="0">
                <a:solidFill>
                  <a:srgbClr val="000000"/>
                </a:solidFill>
                <a:latin typeface="Arial"/>
                <a:ea typeface="+mn-ea"/>
                <a:cs typeface="B Nazanin" panose="00000400000000000000" pitchFamily="2" charset="-78"/>
              </a:rPr>
              <a:t>1</a:t>
            </a:r>
            <a:r>
              <a:rPr lang="ar-SA" altLang="en-US" sz="3100" kern="0" dirty="0" smtClean="0">
                <a:solidFill>
                  <a:srgbClr val="000000"/>
                </a:solidFill>
                <a:latin typeface="Arial"/>
                <a:ea typeface="+mn-ea"/>
                <a:cs typeface="B Nazanin" panose="00000400000000000000" pitchFamily="2" charset="-78"/>
              </a:rPr>
              <a:t>)</a:t>
            </a:r>
            <a:r>
              <a:rPr lang="ar-SA" altLang="en-US" sz="2700" b="1" kern="0" dirty="0">
                <a:solidFill>
                  <a:srgbClr val="000000"/>
                </a:solidFill>
                <a:latin typeface="Arial"/>
                <a:ea typeface="+mn-ea"/>
                <a:cs typeface="B Kamran" panose="00000400000000000000" pitchFamily="2" charset="-78"/>
              </a:rPr>
              <a:t>  </a:t>
            </a:r>
            <a:r>
              <a:rPr lang="ar-SA" altLang="en-US" sz="3100" kern="0" dirty="0">
                <a:solidFill>
                  <a:srgbClr val="000000"/>
                </a:solidFill>
                <a:latin typeface="Arial"/>
                <a:ea typeface="+mn-ea"/>
                <a:cs typeface="B Nazanin" panose="00000400000000000000" pitchFamily="2" charset="-78"/>
              </a:rPr>
              <a:t>پروژه بايد </a:t>
            </a:r>
            <a:r>
              <a:rPr lang="ar-SA" altLang="en-US" sz="3100" kern="0" dirty="0" smtClean="0">
                <a:solidFill>
                  <a:srgbClr val="000000"/>
                </a:solidFill>
                <a:latin typeface="Arial"/>
                <a:ea typeface="+mn-ea"/>
                <a:cs typeface="B Nazanin" panose="00000400000000000000" pitchFamily="2" charset="-78"/>
              </a:rPr>
              <a:t>رضايت</a:t>
            </a:r>
            <a:r>
              <a:rPr lang="fa-IR" altLang="en-US" sz="3100" kern="0" dirty="0" smtClean="0">
                <a:solidFill>
                  <a:srgbClr val="000000"/>
                </a:solidFill>
                <a:latin typeface="Arial"/>
                <a:ea typeface="+mn-ea"/>
                <a:cs typeface="B Nazanin" panose="00000400000000000000" pitchFamily="2" charset="-78"/>
              </a:rPr>
              <a:t> </a:t>
            </a:r>
            <a:r>
              <a:rPr lang="ar-SA" altLang="en-US" sz="3100" kern="0" dirty="0" smtClean="0">
                <a:solidFill>
                  <a:srgbClr val="000000"/>
                </a:solidFill>
                <a:latin typeface="Arial"/>
                <a:ea typeface="+mn-ea"/>
                <a:cs typeface="B Nazanin" panose="00000400000000000000" pitchFamily="2" charset="-78"/>
              </a:rPr>
              <a:t>مندي </a:t>
            </a:r>
            <a:r>
              <a:rPr lang="ar-SA" altLang="en-US" sz="3100" kern="0" dirty="0">
                <a:solidFill>
                  <a:srgbClr val="000000"/>
                </a:solidFill>
                <a:latin typeface="Arial"/>
                <a:ea typeface="+mn-ea"/>
                <a:cs typeface="B Nazanin" panose="00000400000000000000" pitchFamily="2" charset="-78"/>
              </a:rPr>
              <a:t>و خشنودي مشتريان كالا و خدمات را محور اصلي كار خود قرار دهد</a:t>
            </a:r>
            <a:r>
              <a:rPr lang="en-US" altLang="en-US" sz="3100" kern="0" dirty="0">
                <a:solidFill>
                  <a:srgbClr val="000000"/>
                </a:solidFill>
                <a:latin typeface="Arial"/>
                <a:ea typeface="+mn-ea"/>
                <a:cs typeface="B Nazanin" panose="00000400000000000000" pitchFamily="2" charset="-78"/>
              </a:rPr>
              <a:t/>
            </a:r>
            <a:br>
              <a:rPr lang="en-US" altLang="en-US" sz="3100" kern="0" dirty="0">
                <a:solidFill>
                  <a:srgbClr val="000000"/>
                </a:solidFill>
                <a:latin typeface="Arial"/>
                <a:ea typeface="+mn-ea"/>
                <a:cs typeface="B Nazanin" panose="00000400000000000000" pitchFamily="2" charset="-78"/>
              </a:rPr>
            </a:br>
            <a:r>
              <a:rPr lang="ar-SA" altLang="en-US" sz="3100" kern="0" dirty="0">
                <a:solidFill>
                  <a:srgbClr val="000000"/>
                </a:solidFill>
                <a:latin typeface="Arial"/>
                <a:ea typeface="+mn-ea"/>
                <a:cs typeface="B Nazanin" panose="00000400000000000000" pitchFamily="2" charset="-78"/>
              </a:rPr>
              <a:t>2)   تا جاي ممكن اهداف پروژه در راستاي اهداف سازماني بوده و متناسب باشند.</a:t>
            </a:r>
            <a:r>
              <a:rPr lang="en-US" altLang="en-US" sz="3100" kern="0" dirty="0">
                <a:solidFill>
                  <a:srgbClr val="000000"/>
                </a:solidFill>
                <a:latin typeface="Arial"/>
                <a:ea typeface="+mn-ea"/>
                <a:cs typeface="B Nazanin" panose="00000400000000000000" pitchFamily="2" charset="-78"/>
              </a:rPr>
              <a:t/>
            </a:r>
            <a:br>
              <a:rPr lang="en-US" altLang="en-US" sz="3100" kern="0" dirty="0">
                <a:solidFill>
                  <a:srgbClr val="000000"/>
                </a:solidFill>
                <a:latin typeface="Arial"/>
                <a:ea typeface="+mn-ea"/>
                <a:cs typeface="B Nazanin" panose="00000400000000000000" pitchFamily="2" charset="-78"/>
              </a:rPr>
            </a:br>
            <a:r>
              <a:rPr lang="ar-SA" altLang="en-US" sz="3100" kern="0" dirty="0">
                <a:solidFill>
                  <a:srgbClr val="000000"/>
                </a:solidFill>
                <a:latin typeface="Arial"/>
                <a:ea typeface="+mn-ea"/>
                <a:cs typeface="B Nazanin" panose="00000400000000000000" pitchFamily="2" charset="-78"/>
              </a:rPr>
              <a:t>3)  سير پيشرفت اجراي پروژه بايد ملايم و غير پرشي باشد.</a:t>
            </a:r>
            <a:r>
              <a:rPr lang="en-US" altLang="en-US" sz="3100" kern="0" dirty="0">
                <a:solidFill>
                  <a:srgbClr val="000000"/>
                </a:solidFill>
                <a:latin typeface="Arial"/>
                <a:ea typeface="+mn-ea"/>
                <a:cs typeface="B Nazanin" panose="00000400000000000000" pitchFamily="2" charset="-78"/>
              </a:rPr>
              <a:t/>
            </a:r>
            <a:br>
              <a:rPr lang="en-US" altLang="en-US" sz="3100" kern="0" dirty="0">
                <a:solidFill>
                  <a:srgbClr val="000000"/>
                </a:solidFill>
                <a:latin typeface="Arial"/>
                <a:ea typeface="+mn-ea"/>
                <a:cs typeface="B Nazanin" panose="00000400000000000000" pitchFamily="2" charset="-78"/>
              </a:rPr>
            </a:br>
            <a:r>
              <a:rPr lang="ar-SA" altLang="en-US" sz="3100" kern="0" dirty="0">
                <a:solidFill>
                  <a:srgbClr val="000000"/>
                </a:solidFill>
                <a:latin typeface="Arial"/>
                <a:ea typeface="+mn-ea"/>
                <a:cs typeface="B Nazanin" panose="00000400000000000000" pitchFamily="2" charset="-78"/>
              </a:rPr>
              <a:t>4)  پروژه نبايد در تعامل مستقيم با محدوديت هاي سازمان </a:t>
            </a:r>
            <a:r>
              <a:rPr lang="ar-SA" altLang="en-US" sz="3100" kern="0" dirty="0" smtClean="0">
                <a:solidFill>
                  <a:srgbClr val="000000"/>
                </a:solidFill>
                <a:latin typeface="Arial"/>
                <a:ea typeface="+mn-ea"/>
                <a:cs typeface="B Nazanin" panose="00000400000000000000" pitchFamily="2" charset="-78"/>
              </a:rPr>
              <a:t>باشد</a:t>
            </a:r>
            <a:r>
              <a:rPr lang="fa-IR" altLang="en-US" sz="3100" kern="0" dirty="0" smtClean="0">
                <a:solidFill>
                  <a:srgbClr val="000000"/>
                </a:solidFill>
                <a:latin typeface="Arial"/>
                <a:ea typeface="+mn-ea"/>
                <a:cs typeface="B Nazanin" panose="00000400000000000000" pitchFamily="2" charset="-78"/>
              </a:rPr>
              <a:t> </a:t>
            </a:r>
            <a:r>
              <a:rPr lang="ar-SA" altLang="en-US" sz="3100" kern="0" dirty="0" smtClean="0">
                <a:solidFill>
                  <a:srgbClr val="000000"/>
                </a:solidFill>
                <a:latin typeface="Arial"/>
                <a:ea typeface="+mn-ea"/>
                <a:cs typeface="B Nazanin" panose="00000400000000000000" pitchFamily="2" charset="-78"/>
              </a:rPr>
              <a:t>خصوصاً </a:t>
            </a:r>
            <a:r>
              <a:rPr lang="ar-SA" altLang="en-US" sz="3100" kern="0" dirty="0">
                <a:solidFill>
                  <a:srgbClr val="000000"/>
                </a:solidFill>
                <a:latin typeface="Arial"/>
                <a:ea typeface="+mn-ea"/>
                <a:cs typeface="B Nazanin" panose="00000400000000000000" pitchFamily="2" charset="-78"/>
              </a:rPr>
              <a:t>توانايي مالي.</a:t>
            </a:r>
            <a:r>
              <a:rPr lang="en-US" altLang="en-US" sz="3100" kern="0" dirty="0">
                <a:solidFill>
                  <a:srgbClr val="000000"/>
                </a:solidFill>
                <a:latin typeface="Arial"/>
                <a:ea typeface="+mn-ea"/>
                <a:cs typeface="B Nazanin" panose="00000400000000000000" pitchFamily="2" charset="-78"/>
              </a:rPr>
              <a:t/>
            </a:r>
            <a:br>
              <a:rPr lang="en-US" altLang="en-US" sz="3100" kern="0" dirty="0">
                <a:solidFill>
                  <a:srgbClr val="000000"/>
                </a:solidFill>
                <a:latin typeface="Arial"/>
                <a:ea typeface="+mn-ea"/>
                <a:cs typeface="B Nazanin" panose="00000400000000000000" pitchFamily="2" charset="-78"/>
              </a:rPr>
            </a:br>
            <a:r>
              <a:rPr lang="ar-SA" altLang="en-US" sz="3100" kern="0" dirty="0">
                <a:solidFill>
                  <a:srgbClr val="000000"/>
                </a:solidFill>
                <a:latin typeface="Arial"/>
                <a:ea typeface="+mn-ea"/>
                <a:cs typeface="B Nazanin" panose="00000400000000000000" pitchFamily="2" charset="-78"/>
              </a:rPr>
              <a:t>5)  شاخص­هاي پيشرفت كار در ابتداي پروژه كاملا شفاف و مشخص باشند.</a:t>
            </a:r>
            <a:r>
              <a:rPr lang="en-US" altLang="en-US" sz="3200" b="1" kern="0" dirty="0">
                <a:solidFill>
                  <a:srgbClr val="000000"/>
                </a:solidFill>
                <a:latin typeface="Arial"/>
                <a:ea typeface="+mn-ea"/>
                <a:cs typeface="B Kamran" panose="00000400000000000000" pitchFamily="2" charset="-78"/>
              </a:rPr>
              <a:t/>
            </a:r>
            <a:br>
              <a:rPr lang="en-US" altLang="en-US" sz="3200" b="1" kern="0" dirty="0">
                <a:solidFill>
                  <a:srgbClr val="000000"/>
                </a:solidFill>
                <a:latin typeface="Arial"/>
                <a:ea typeface="+mn-ea"/>
                <a:cs typeface="B Kamran" panose="00000400000000000000" pitchFamily="2" charset="-78"/>
              </a:rPr>
            </a:br>
            <a:endParaRPr lang="en-US" dirty="0"/>
          </a:p>
        </p:txBody>
      </p:sp>
    </p:spTree>
    <p:extLst>
      <p:ext uri="{BB962C8B-B14F-4D97-AF65-F5344CB8AC3E}">
        <p14:creationId xmlns:p14="http://schemas.microsoft.com/office/powerpoint/2010/main" val="228374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19" y="504092"/>
            <a:ext cx="8596668" cy="5826369"/>
          </a:xfrm>
        </p:spPr>
        <p:txBody>
          <a:bodyPr>
            <a:normAutofit fontScale="90000"/>
          </a:bodyPr>
          <a:lstStyle/>
          <a:p>
            <a:pPr marL="342900" lvl="0" indent="-342900" algn="r" defTabSz="914400" rtl="1" fontAlgn="base">
              <a:lnSpc>
                <a:spcPct val="150000"/>
              </a:lnSpc>
              <a:spcBef>
                <a:spcPct val="20000"/>
              </a:spcBef>
              <a:spcAft>
                <a:spcPct val="0"/>
              </a:spcAft>
            </a:pPr>
            <a:r>
              <a:rPr lang="fa-IR" altLang="en-US" sz="3100" kern="0" dirty="0" smtClean="0">
                <a:solidFill>
                  <a:srgbClr val="000000"/>
                </a:solidFill>
                <a:latin typeface="Arial"/>
                <a:ea typeface="+mn-ea"/>
                <a:cs typeface="B Nazanin" panose="00000400000000000000" pitchFamily="2" charset="-78"/>
              </a:rPr>
              <a:t>    </a:t>
            </a:r>
            <a:r>
              <a:rPr lang="ar-SA" altLang="en-US" sz="3100" kern="0" dirty="0" smtClean="0">
                <a:solidFill>
                  <a:srgbClr val="000000"/>
                </a:solidFill>
                <a:latin typeface="Arial"/>
                <a:ea typeface="+mn-ea"/>
                <a:cs typeface="B Nazanin" panose="00000400000000000000" pitchFamily="2" charset="-78"/>
              </a:rPr>
              <a:t>6</a:t>
            </a:r>
            <a:r>
              <a:rPr lang="fa-IR" altLang="en-US" sz="3100" kern="0" dirty="0" smtClean="0">
                <a:solidFill>
                  <a:srgbClr val="000000"/>
                </a:solidFill>
                <a:latin typeface="Arial"/>
                <a:ea typeface="+mn-ea"/>
                <a:cs typeface="B Nazanin" panose="00000400000000000000" pitchFamily="2" charset="-78"/>
              </a:rPr>
              <a:t> </a:t>
            </a:r>
            <a:r>
              <a:rPr lang="ar-SA" altLang="en-US" sz="3100" kern="0" dirty="0" smtClean="0">
                <a:solidFill>
                  <a:srgbClr val="000000"/>
                </a:solidFill>
                <a:latin typeface="Arial"/>
                <a:ea typeface="+mn-ea"/>
                <a:cs typeface="B Nazanin" panose="00000400000000000000" pitchFamily="2" charset="-78"/>
              </a:rPr>
              <a:t>) </a:t>
            </a:r>
            <a:r>
              <a:rPr lang="ar-SA" altLang="en-US" sz="3100" kern="0" dirty="0">
                <a:solidFill>
                  <a:srgbClr val="000000"/>
                </a:solidFill>
                <a:latin typeface="Arial"/>
                <a:ea typeface="+mn-ea"/>
                <a:cs typeface="B Nazanin" panose="00000400000000000000" pitchFamily="2" charset="-78"/>
              </a:rPr>
              <a:t> </a:t>
            </a:r>
            <a:r>
              <a:rPr lang="ar-SA" altLang="en-US" sz="3100" kern="0" dirty="0" smtClean="0">
                <a:solidFill>
                  <a:srgbClr val="000000"/>
                </a:solidFill>
                <a:latin typeface="Arial"/>
                <a:ea typeface="+mn-ea"/>
                <a:cs typeface="B Nazanin" panose="00000400000000000000" pitchFamily="2" charset="-78"/>
              </a:rPr>
              <a:t>تغيير </a:t>
            </a:r>
            <a:r>
              <a:rPr lang="ar-SA" altLang="en-US" sz="3100" kern="0" dirty="0">
                <a:solidFill>
                  <a:srgbClr val="000000"/>
                </a:solidFill>
                <a:latin typeface="Arial"/>
                <a:ea typeface="+mn-ea"/>
                <a:cs typeface="B Nazanin" panose="00000400000000000000" pitchFamily="2" charset="-78"/>
              </a:rPr>
              <a:t>فرهنگي در سازمان جهت پذيرش فرهنگ شش سيگما</a:t>
            </a:r>
            <a:r>
              <a:rPr lang="en-US" altLang="en-US" sz="3100" kern="0" dirty="0">
                <a:solidFill>
                  <a:srgbClr val="000000"/>
                </a:solidFill>
                <a:latin typeface="Arial"/>
                <a:ea typeface="+mn-ea"/>
                <a:cs typeface="B Nazanin" panose="00000400000000000000" pitchFamily="2" charset="-78"/>
              </a:rPr>
              <a:t/>
            </a:r>
            <a:br>
              <a:rPr lang="en-US" altLang="en-US" sz="3100" kern="0" dirty="0">
                <a:solidFill>
                  <a:srgbClr val="000000"/>
                </a:solidFill>
                <a:latin typeface="Arial"/>
                <a:ea typeface="+mn-ea"/>
                <a:cs typeface="B Nazanin" panose="00000400000000000000" pitchFamily="2" charset="-78"/>
              </a:rPr>
            </a:br>
            <a:r>
              <a:rPr lang="ar-SA" altLang="en-US" sz="3100" kern="0" dirty="0">
                <a:solidFill>
                  <a:srgbClr val="000000"/>
                </a:solidFill>
                <a:latin typeface="Arial"/>
                <a:ea typeface="+mn-ea"/>
                <a:cs typeface="B Nazanin" panose="00000400000000000000" pitchFamily="2" charset="-78"/>
              </a:rPr>
              <a:t>7)  انسجام و سطح تخصص تيم پروژه، بر نتايج اجراي كار تاثير قابل توجهي دارند.</a:t>
            </a:r>
            <a:r>
              <a:rPr lang="en-US" altLang="en-US" sz="3100" kern="0" dirty="0">
                <a:solidFill>
                  <a:srgbClr val="000000"/>
                </a:solidFill>
                <a:latin typeface="Arial"/>
                <a:ea typeface="+mn-ea"/>
                <a:cs typeface="B Nazanin" panose="00000400000000000000" pitchFamily="2" charset="-78"/>
              </a:rPr>
              <a:t/>
            </a:r>
            <a:br>
              <a:rPr lang="en-US" altLang="en-US" sz="3100" kern="0" dirty="0">
                <a:solidFill>
                  <a:srgbClr val="000000"/>
                </a:solidFill>
                <a:latin typeface="Arial"/>
                <a:ea typeface="+mn-ea"/>
                <a:cs typeface="B Nazanin" panose="00000400000000000000" pitchFamily="2" charset="-78"/>
              </a:rPr>
            </a:br>
            <a:r>
              <a:rPr lang="ar-SA" altLang="en-US" sz="3100" kern="0" dirty="0">
                <a:solidFill>
                  <a:srgbClr val="000000"/>
                </a:solidFill>
                <a:latin typeface="Arial"/>
                <a:ea typeface="+mn-ea"/>
                <a:cs typeface="B Nazanin" panose="00000400000000000000" pitchFamily="2" charset="-78"/>
              </a:rPr>
              <a:t>8)  خط سير اجراي پروژه به مواردي چون حمايت مديريت و سرمايه گذاري وابسته است.</a:t>
            </a:r>
            <a:r>
              <a:rPr lang="en-US" altLang="en-US" sz="3100" kern="0" dirty="0">
                <a:solidFill>
                  <a:srgbClr val="000000"/>
                </a:solidFill>
                <a:latin typeface="Arial"/>
                <a:ea typeface="+mn-ea"/>
                <a:cs typeface="B Nazanin" panose="00000400000000000000" pitchFamily="2" charset="-78"/>
              </a:rPr>
              <a:t/>
            </a:r>
            <a:br>
              <a:rPr lang="en-US" altLang="en-US" sz="3100" kern="0" dirty="0">
                <a:solidFill>
                  <a:srgbClr val="000000"/>
                </a:solidFill>
                <a:latin typeface="Arial"/>
                <a:ea typeface="+mn-ea"/>
                <a:cs typeface="B Nazanin" panose="00000400000000000000" pitchFamily="2" charset="-78"/>
              </a:rPr>
            </a:br>
            <a:r>
              <a:rPr lang="ar-SA" altLang="en-US" sz="3100" kern="0" dirty="0">
                <a:solidFill>
                  <a:srgbClr val="000000"/>
                </a:solidFill>
                <a:latin typeface="Arial"/>
                <a:ea typeface="+mn-ea"/>
                <a:cs typeface="B Nazanin" panose="00000400000000000000" pitchFamily="2" charset="-78"/>
              </a:rPr>
              <a:t>9)  نقش نيروي انساني بعنوان منبعي مهم در اجراي پروژه ناديده گرفته نشود.</a:t>
            </a:r>
            <a:r>
              <a:rPr lang="en-US" altLang="en-US" sz="3100" kern="0" dirty="0">
                <a:solidFill>
                  <a:srgbClr val="000000"/>
                </a:solidFill>
                <a:latin typeface="Arial"/>
                <a:ea typeface="+mn-ea"/>
                <a:cs typeface="B Nazanin" panose="00000400000000000000" pitchFamily="2" charset="-78"/>
              </a:rPr>
              <a:t/>
            </a:r>
            <a:br>
              <a:rPr lang="en-US" altLang="en-US" sz="3100" kern="0" dirty="0">
                <a:solidFill>
                  <a:srgbClr val="000000"/>
                </a:solidFill>
                <a:latin typeface="Arial"/>
                <a:ea typeface="+mn-ea"/>
                <a:cs typeface="B Nazanin" panose="00000400000000000000" pitchFamily="2" charset="-78"/>
              </a:rPr>
            </a:br>
            <a:r>
              <a:rPr lang="ar-SA" altLang="en-US" sz="3100" kern="0" dirty="0">
                <a:solidFill>
                  <a:srgbClr val="000000"/>
                </a:solidFill>
                <a:latin typeface="Arial"/>
                <a:ea typeface="+mn-ea"/>
                <a:cs typeface="B Nazanin" panose="00000400000000000000" pitchFamily="2" charset="-78"/>
              </a:rPr>
              <a:t>10)  تطابق پروژه هاي شش سيگما با معيارهاي فني و بهبود فرآيندها</a:t>
            </a:r>
            <a:r>
              <a:rPr lang="en-US" altLang="en-US" sz="3200" b="1" kern="0" dirty="0">
                <a:solidFill>
                  <a:srgbClr val="000000"/>
                </a:solidFill>
                <a:latin typeface="Arial"/>
                <a:ea typeface="+mn-ea"/>
                <a:cs typeface="B Kamran" panose="00000400000000000000" pitchFamily="2" charset="-78"/>
              </a:rPr>
              <a:t/>
            </a:r>
            <a:br>
              <a:rPr lang="en-US" altLang="en-US" sz="3200" b="1" kern="0" dirty="0">
                <a:solidFill>
                  <a:srgbClr val="000000"/>
                </a:solidFill>
                <a:latin typeface="Arial"/>
                <a:ea typeface="+mn-ea"/>
                <a:cs typeface="B Kamran" panose="00000400000000000000" pitchFamily="2" charset="-78"/>
              </a:rPr>
            </a:br>
            <a:endParaRPr lang="en-US" dirty="0"/>
          </a:p>
        </p:txBody>
      </p:sp>
    </p:spTree>
    <p:extLst>
      <p:ext uri="{BB962C8B-B14F-4D97-AF65-F5344CB8AC3E}">
        <p14:creationId xmlns:p14="http://schemas.microsoft.com/office/powerpoint/2010/main" val="50825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103" y="410308"/>
            <a:ext cx="5160758" cy="574431"/>
          </a:xfrm>
        </p:spPr>
        <p:txBody>
          <a:bodyPr>
            <a:normAutofit/>
          </a:bodyPr>
          <a:lstStyle/>
          <a:p>
            <a:pPr algn="ctr"/>
            <a:r>
              <a:rPr lang="ar-SA" altLang="en-US" sz="2400" b="1" kern="0" dirty="0" smtClean="0">
                <a:solidFill>
                  <a:schemeClr val="accent2">
                    <a:lumMod val="75000"/>
                  </a:schemeClr>
                </a:solidFill>
                <a:latin typeface="Arial"/>
                <a:cs typeface="B Nazanin" panose="00000400000000000000" pitchFamily="2" charset="-78"/>
              </a:rPr>
              <a:t>رضايت</a:t>
            </a:r>
            <a:r>
              <a:rPr lang="fa-IR" altLang="en-US" sz="2400" b="1" kern="0" dirty="0" smtClean="0">
                <a:solidFill>
                  <a:schemeClr val="accent2">
                    <a:lumMod val="75000"/>
                  </a:schemeClr>
                </a:solidFill>
                <a:latin typeface="Arial"/>
                <a:cs typeface="B Nazanin" panose="00000400000000000000" pitchFamily="2" charset="-78"/>
              </a:rPr>
              <a:t> </a:t>
            </a:r>
            <a:r>
              <a:rPr lang="ar-SA" altLang="en-US" sz="2400" b="1" kern="0" dirty="0" smtClean="0">
                <a:solidFill>
                  <a:schemeClr val="accent2">
                    <a:lumMod val="75000"/>
                  </a:schemeClr>
                </a:solidFill>
                <a:latin typeface="Arial"/>
                <a:cs typeface="B Nazanin" panose="00000400000000000000" pitchFamily="2" charset="-78"/>
              </a:rPr>
              <a:t>مندي </a:t>
            </a:r>
            <a:r>
              <a:rPr lang="ar-SA" altLang="en-US" sz="2400" b="1" kern="0" dirty="0">
                <a:solidFill>
                  <a:schemeClr val="accent2">
                    <a:lumMod val="75000"/>
                  </a:schemeClr>
                </a:solidFill>
                <a:latin typeface="Arial"/>
                <a:cs typeface="B Nazanin" panose="00000400000000000000" pitchFamily="2" charset="-78"/>
              </a:rPr>
              <a:t>و خشنودي مشتريان</a:t>
            </a:r>
            <a:endParaRPr lang="en-US" sz="2400" dirty="0">
              <a:solidFill>
                <a:schemeClr val="accent2">
                  <a:lumMod val="75000"/>
                </a:schemeClr>
              </a:solidFill>
              <a:cs typeface="B Nazanin" panose="00000400000000000000" pitchFamily="2" charset="-78"/>
            </a:endParaRPr>
          </a:p>
        </p:txBody>
      </p:sp>
      <p:sp>
        <p:nvSpPr>
          <p:cNvPr id="3" name="Rectangle 2"/>
          <p:cNvSpPr/>
          <p:nvPr/>
        </p:nvSpPr>
        <p:spPr>
          <a:xfrm>
            <a:off x="515815" y="514356"/>
            <a:ext cx="8921262" cy="5435334"/>
          </a:xfrm>
          <a:prstGeom prst="rect">
            <a:avLst/>
          </a:prstGeom>
        </p:spPr>
        <p:txBody>
          <a:bodyPr wrap="square">
            <a:spAutoFit/>
          </a:bodyPr>
          <a:lstStyle/>
          <a:p>
            <a:pPr marL="342900" lvl="0" indent="-342900" algn="ctr" defTabSz="914400" rtl="1" fontAlgn="base">
              <a:lnSpc>
                <a:spcPct val="80000"/>
              </a:lnSpc>
              <a:spcBef>
                <a:spcPct val="20000"/>
              </a:spcBef>
              <a:spcAft>
                <a:spcPct val="0"/>
              </a:spcAft>
            </a:pPr>
            <a:endParaRPr lang="fa-IR" altLang="en-US" sz="2500" b="1" kern="0" dirty="0" smtClean="0">
              <a:solidFill>
                <a:srgbClr val="000000"/>
              </a:solidFill>
              <a:latin typeface="Arial"/>
              <a:cs typeface="B Kamran" panose="00000400000000000000" pitchFamily="2" charset="-78"/>
            </a:endParaRPr>
          </a:p>
          <a:p>
            <a:pPr marL="342900" lvl="0" indent="-342900" algn="ctr" defTabSz="914400" rtl="1" fontAlgn="base">
              <a:lnSpc>
                <a:spcPct val="80000"/>
              </a:lnSpc>
              <a:spcBef>
                <a:spcPct val="20000"/>
              </a:spcBef>
              <a:spcAft>
                <a:spcPct val="0"/>
              </a:spcAft>
            </a:pPr>
            <a:r>
              <a:rPr lang="ar-SA" altLang="en-US" sz="2000" b="1" kern="0" dirty="0">
                <a:solidFill>
                  <a:schemeClr val="accent1">
                    <a:lumMod val="75000"/>
                  </a:schemeClr>
                </a:solidFill>
                <a:latin typeface="Arial"/>
                <a:cs typeface="B Nazanin" panose="00000400000000000000" pitchFamily="2" charset="-78"/>
              </a:rPr>
              <a:t>پروژه بايد </a:t>
            </a:r>
            <a:r>
              <a:rPr lang="ar-SA" altLang="en-US" sz="2000" b="1" kern="0" dirty="0" smtClean="0">
                <a:solidFill>
                  <a:schemeClr val="accent1">
                    <a:lumMod val="75000"/>
                  </a:schemeClr>
                </a:solidFill>
                <a:latin typeface="Arial"/>
                <a:cs typeface="B Nazanin" panose="00000400000000000000" pitchFamily="2" charset="-78"/>
              </a:rPr>
              <a:t>رضايت</a:t>
            </a:r>
            <a:r>
              <a:rPr lang="en-US" altLang="en-US" sz="2000" b="1" kern="0" dirty="0" smtClean="0">
                <a:solidFill>
                  <a:schemeClr val="accent1">
                    <a:lumMod val="75000"/>
                  </a:schemeClr>
                </a:solidFill>
                <a:latin typeface="Arial"/>
                <a:cs typeface="B Nazanin" panose="00000400000000000000" pitchFamily="2" charset="-78"/>
              </a:rPr>
              <a:t> </a:t>
            </a:r>
            <a:r>
              <a:rPr lang="ar-SA" altLang="en-US" sz="2000" b="1" kern="0" dirty="0" smtClean="0">
                <a:solidFill>
                  <a:schemeClr val="accent1">
                    <a:lumMod val="75000"/>
                  </a:schemeClr>
                </a:solidFill>
                <a:latin typeface="Arial"/>
                <a:cs typeface="B Nazanin" panose="00000400000000000000" pitchFamily="2" charset="-78"/>
              </a:rPr>
              <a:t>مندي </a:t>
            </a:r>
            <a:r>
              <a:rPr lang="ar-SA" altLang="en-US" sz="2000" b="1" kern="0" dirty="0">
                <a:solidFill>
                  <a:schemeClr val="accent1">
                    <a:lumMod val="75000"/>
                  </a:schemeClr>
                </a:solidFill>
                <a:latin typeface="Arial"/>
                <a:cs typeface="B Nazanin" panose="00000400000000000000" pitchFamily="2" charset="-78"/>
              </a:rPr>
              <a:t>و خشنودي مشتريان كالا و خدمات را محور اصلي كار خود قرار دهد  </a:t>
            </a:r>
            <a:endParaRPr lang="en-US" altLang="en-US" sz="2800" b="1" kern="0" dirty="0">
              <a:solidFill>
                <a:schemeClr val="accent1">
                  <a:lumMod val="75000"/>
                </a:schemeClr>
              </a:solidFill>
              <a:latin typeface="Arial"/>
              <a:cs typeface="B Kamran" panose="00000400000000000000" pitchFamily="2" charset="-78"/>
            </a:endParaRPr>
          </a:p>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از اهداف پروژه هاي شش سيگما تنها رضايت مشتري نمي </a:t>
            </a:r>
            <a:r>
              <a:rPr lang="ar-SA" altLang="en-US" sz="2400" kern="0" dirty="0" smtClean="0">
                <a:solidFill>
                  <a:srgbClr val="000000"/>
                </a:solidFill>
                <a:latin typeface="Arial"/>
                <a:cs typeface="B Nazanin" panose="00000400000000000000" pitchFamily="2" charset="-78"/>
              </a:rPr>
              <a:t>باشد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بلكه خوشنودي مشتري نيز از اهداف آن است. </a:t>
            </a:r>
            <a:r>
              <a:rPr lang="ar-SA" altLang="en-US" sz="2400" kern="0" dirty="0" smtClean="0">
                <a:solidFill>
                  <a:srgbClr val="000000"/>
                </a:solidFill>
                <a:latin typeface="Arial"/>
                <a:cs typeface="B Nazanin" panose="00000400000000000000" pitchFamily="2" charset="-78"/>
              </a:rPr>
              <a:t>حال </a:t>
            </a:r>
            <a:r>
              <a:rPr lang="ar-SA" altLang="en-US" sz="2400" kern="0" dirty="0">
                <a:solidFill>
                  <a:srgbClr val="000000"/>
                </a:solidFill>
                <a:latin typeface="Arial"/>
                <a:cs typeface="B Nazanin" panose="00000400000000000000" pitchFamily="2" charset="-78"/>
              </a:rPr>
              <a:t>سوال اين است كه چگونه مي توانيم از بازخوردهاي مشتريان جهت </a:t>
            </a:r>
            <a:r>
              <a:rPr lang="ar-SA" altLang="en-US" sz="2400" kern="0" dirty="0" smtClean="0">
                <a:solidFill>
                  <a:srgbClr val="000000"/>
                </a:solidFill>
                <a:latin typeface="Arial"/>
                <a:cs typeface="B Nazanin" panose="00000400000000000000" pitchFamily="2" charset="-78"/>
              </a:rPr>
              <a:t>بهبود </a:t>
            </a:r>
            <a:r>
              <a:rPr lang="ar-SA" altLang="en-US" sz="2400" kern="0" dirty="0">
                <a:solidFill>
                  <a:srgbClr val="000000"/>
                </a:solidFill>
                <a:latin typeface="Arial"/>
                <a:cs typeface="B Nazanin" panose="00000400000000000000" pitchFamily="2" charset="-78"/>
              </a:rPr>
              <a:t>آينده محصولاتمان استفاده كنيم. بيشتر </a:t>
            </a:r>
            <a:r>
              <a:rPr lang="ar-SA" altLang="en-US" sz="2400" kern="0" dirty="0" smtClean="0">
                <a:solidFill>
                  <a:srgbClr val="000000"/>
                </a:solidFill>
                <a:latin typeface="Arial"/>
                <a:cs typeface="B Nazanin" panose="00000400000000000000" pitchFamily="2" charset="-78"/>
              </a:rPr>
              <a:t>سازمان</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 </a:t>
            </a:r>
            <a:r>
              <a:rPr lang="ar-SA" altLang="en-US" sz="2400" kern="0" dirty="0">
                <a:solidFill>
                  <a:srgbClr val="000000"/>
                </a:solidFill>
                <a:latin typeface="Arial"/>
                <a:cs typeface="B Nazanin" panose="00000400000000000000" pitchFamily="2" charset="-78"/>
              </a:rPr>
              <a:t>بيشتر از 95 درصد از منابعي كه </a:t>
            </a: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جهت رسيدگي به بازخوردهاي </a:t>
            </a:r>
            <a:r>
              <a:rPr lang="ar-SA" altLang="en-US" sz="2400" kern="0" dirty="0" smtClean="0">
                <a:solidFill>
                  <a:srgbClr val="000000"/>
                </a:solidFill>
                <a:latin typeface="Arial"/>
                <a:cs typeface="B Nazanin" panose="00000400000000000000" pitchFamily="2" charset="-78"/>
              </a:rPr>
              <a:t>مشتريان</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در </a:t>
            </a:r>
            <a:r>
              <a:rPr lang="ar-SA" altLang="en-US" sz="2400" kern="0" dirty="0">
                <a:solidFill>
                  <a:srgbClr val="000000"/>
                </a:solidFill>
                <a:latin typeface="Arial"/>
                <a:cs typeface="B Nazanin" panose="00000400000000000000" pitchFamily="2" charset="-78"/>
              </a:rPr>
              <a:t>نظر گرفته اند </a:t>
            </a: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را</a:t>
            </a: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 صرف </a:t>
            </a:r>
            <a:r>
              <a:rPr lang="en-US" altLang="en-US" sz="2400" kern="0" dirty="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رسيدگ</a:t>
            </a:r>
            <a:r>
              <a:rPr lang="fa-IR" altLang="en-US" sz="2400" kern="0" dirty="0" smtClean="0">
                <a:solidFill>
                  <a:srgbClr val="000000"/>
                </a:solidFill>
                <a:latin typeface="Arial"/>
                <a:cs typeface="B Nazanin" panose="00000400000000000000" pitchFamily="2" charset="-78"/>
              </a:rPr>
              <a:t>ی</a:t>
            </a:r>
            <a:r>
              <a:rPr lang="en-US"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به شكايات </a:t>
            </a:r>
            <a:r>
              <a:rPr lang="ar-SA" altLang="en-US" sz="2400" kern="0" dirty="0" smtClean="0">
                <a:solidFill>
                  <a:srgbClr val="000000"/>
                </a:solidFill>
                <a:latin typeface="Arial"/>
                <a:cs typeface="B Nazanin" panose="00000400000000000000" pitchFamily="2" charset="-78"/>
              </a:rPr>
              <a:t>مي </a:t>
            </a:r>
            <a:r>
              <a:rPr lang="ar-SA" altLang="en-US" sz="2400" kern="0" dirty="0">
                <a:solidFill>
                  <a:srgbClr val="000000"/>
                </a:solidFill>
                <a:latin typeface="Arial"/>
                <a:cs typeface="B Nazanin" panose="00000400000000000000" pitchFamily="2" charset="-78"/>
              </a:rPr>
              <a:t>نمايند و</a:t>
            </a: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كمتر</a:t>
            </a: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از</a:t>
            </a:r>
            <a:endParaRPr lang="en-US" altLang="en-US" sz="2400" kern="0" dirty="0">
              <a:solidFill>
                <a:srgbClr val="000000"/>
              </a:solidFill>
              <a:latin typeface="Arial"/>
              <a:cs typeface="B Nazanin" panose="00000400000000000000" pitchFamily="2" charset="-78"/>
            </a:endParaRPr>
          </a:p>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 </a:t>
            </a: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5 درصد</a:t>
            </a: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را صرف </a:t>
            </a:r>
            <a:r>
              <a:rPr lang="ar-SA" altLang="en-US" sz="2400" kern="0" dirty="0" smtClean="0">
                <a:solidFill>
                  <a:srgbClr val="000000"/>
                </a:solidFill>
                <a:latin typeface="Arial"/>
                <a:cs typeface="B Nazanin" panose="00000400000000000000" pitchFamily="2" charset="-78"/>
              </a:rPr>
              <a:t>تحليل</a:t>
            </a:r>
            <a:r>
              <a:rPr lang="en-US"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مسائل</a:t>
            </a:r>
            <a:r>
              <a:rPr lang="en-US" altLang="en-US" sz="2400" kern="0" dirty="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و</a:t>
            </a:r>
            <a:endParaRPr lang="en-US" altLang="en-US" sz="2400" kern="0" dirty="0">
              <a:solidFill>
                <a:srgbClr val="000000"/>
              </a:solidFill>
              <a:latin typeface="Arial"/>
              <a:cs typeface="B Nazanin" panose="00000400000000000000" pitchFamily="2" charset="-78"/>
            </a:endParaRPr>
          </a:p>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 </a:t>
            </a:r>
            <a:r>
              <a:rPr lang="en-US" altLang="en-US" sz="2400" kern="0" dirty="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مشكلات</a:t>
            </a:r>
            <a:r>
              <a:rPr lang="en-US"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اصلي نارضايتي</a:t>
            </a:r>
            <a:r>
              <a:rPr lang="en-US" altLang="en-US" sz="2400" kern="0" dirty="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مشتريان </a:t>
            </a:r>
            <a:endParaRPr lang="en-US" altLang="en-US" sz="2400" kern="0" dirty="0">
              <a:solidFill>
                <a:srgbClr val="000000"/>
              </a:solidFill>
              <a:latin typeface="Arial"/>
              <a:cs typeface="B Nazanin" panose="00000400000000000000" pitchFamily="2" charset="-78"/>
            </a:endParaRPr>
          </a:p>
          <a:p>
            <a:pPr marL="342900" lvl="0" indent="-342900" algn="just" defTabSz="914400" rtl="1" fontAlgn="base">
              <a:lnSpc>
                <a:spcPct val="150000"/>
              </a:lnSpc>
              <a:spcBef>
                <a:spcPct val="20000"/>
              </a:spcBef>
              <a:spcAft>
                <a:spcPct val="0"/>
              </a:spcAft>
            </a:pP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مي نمايند. </a:t>
            </a:r>
          </a:p>
        </p:txBody>
      </p:sp>
      <p:pic>
        <p:nvPicPr>
          <p:cNvPr id="4" name="Picture 3"/>
          <p:cNvPicPr>
            <a:picLocks noChangeAspect="1"/>
          </p:cNvPicPr>
          <p:nvPr/>
        </p:nvPicPr>
        <p:blipFill>
          <a:blip r:embed="rId2"/>
          <a:stretch>
            <a:fillRect/>
          </a:stretch>
        </p:blipFill>
        <p:spPr>
          <a:xfrm>
            <a:off x="934652" y="3704490"/>
            <a:ext cx="3359187" cy="2124269"/>
          </a:xfrm>
          <a:prstGeom prst="rect">
            <a:avLst/>
          </a:prstGeom>
          <a:ln>
            <a:noFill/>
          </a:ln>
          <a:effectLst>
            <a:softEdge rad="112500"/>
          </a:effectLst>
        </p:spPr>
      </p:pic>
    </p:spTree>
    <p:extLst>
      <p:ext uri="{BB962C8B-B14F-4D97-AF65-F5344CB8AC3E}">
        <p14:creationId xmlns:p14="http://schemas.microsoft.com/office/powerpoint/2010/main" val="580581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49" y="445477"/>
            <a:ext cx="7950851" cy="6178061"/>
          </a:xfrm>
        </p:spPr>
        <p:txBody>
          <a:bodyPr>
            <a:normAutofit fontScale="90000"/>
          </a:bodyPr>
          <a:lstStyle/>
          <a:p>
            <a:pPr marL="342900" lvl="0" indent="-342900" algn="ctr" defTabSz="914400" rtl="1" fontAlgn="base">
              <a:lnSpc>
                <a:spcPct val="150000"/>
              </a:lnSpc>
              <a:spcBef>
                <a:spcPct val="20000"/>
              </a:spcBef>
              <a:spcAft>
                <a:spcPct val="0"/>
              </a:spcAft>
            </a:pPr>
            <a:r>
              <a:rPr lang="fa-IR" altLang="en-US" sz="2200" b="1" kern="0" dirty="0" smtClean="0">
                <a:solidFill>
                  <a:schemeClr val="accent1">
                    <a:lumMod val="75000"/>
                  </a:schemeClr>
                </a:solidFill>
                <a:latin typeface="Arial"/>
                <a:ea typeface="+mn-ea"/>
                <a:cs typeface="B Nazanin" panose="00000400000000000000" pitchFamily="2" charset="-78"/>
              </a:rPr>
              <a:t>تا </a:t>
            </a:r>
            <a:r>
              <a:rPr lang="fa-IR" altLang="en-US" sz="2200" b="1" kern="0" dirty="0">
                <a:solidFill>
                  <a:schemeClr val="accent1">
                    <a:lumMod val="75000"/>
                  </a:schemeClr>
                </a:solidFill>
                <a:latin typeface="Arial"/>
                <a:ea typeface="+mn-ea"/>
                <a:cs typeface="B Nazanin" panose="00000400000000000000" pitchFamily="2" charset="-78"/>
              </a:rPr>
              <a:t>جا</a:t>
            </a:r>
            <a:r>
              <a:rPr lang="ar-SA" altLang="en-US" sz="2200" b="1" kern="0" dirty="0">
                <a:solidFill>
                  <a:schemeClr val="accent1">
                    <a:lumMod val="75000"/>
                  </a:schemeClr>
                </a:solidFill>
                <a:latin typeface="Arial"/>
                <a:ea typeface="+mn-ea"/>
                <a:cs typeface="B Nazanin" panose="00000400000000000000" pitchFamily="2" charset="-78"/>
              </a:rPr>
              <a:t>ي </a:t>
            </a:r>
            <a:r>
              <a:rPr lang="fa-IR" altLang="en-US" sz="2200" b="1" kern="0" dirty="0">
                <a:solidFill>
                  <a:schemeClr val="accent1">
                    <a:lumMod val="75000"/>
                  </a:schemeClr>
                </a:solidFill>
                <a:latin typeface="Arial"/>
                <a:ea typeface="+mn-ea"/>
                <a:cs typeface="B Nazanin" panose="00000400000000000000" pitchFamily="2" charset="-78"/>
              </a:rPr>
              <a:t>ممکن </a:t>
            </a:r>
            <a:r>
              <a:rPr lang="ar-SA" altLang="en-US" sz="2200" b="1" kern="0" dirty="0">
                <a:solidFill>
                  <a:schemeClr val="accent1">
                    <a:lumMod val="75000"/>
                  </a:schemeClr>
                </a:solidFill>
                <a:latin typeface="Arial"/>
                <a:ea typeface="+mn-ea"/>
                <a:cs typeface="B Nazanin" panose="00000400000000000000" pitchFamily="2" charset="-78"/>
              </a:rPr>
              <a:t>اهداف </a:t>
            </a:r>
            <a:r>
              <a:rPr lang="fa-IR" altLang="en-US" sz="2200" b="1" kern="0" dirty="0">
                <a:solidFill>
                  <a:schemeClr val="accent1">
                    <a:lumMod val="75000"/>
                  </a:schemeClr>
                </a:solidFill>
                <a:latin typeface="Arial"/>
                <a:ea typeface="+mn-ea"/>
                <a:cs typeface="B Nazanin" panose="00000400000000000000" pitchFamily="2" charset="-78"/>
              </a:rPr>
              <a:t>پروژه در راستای اهداف </a:t>
            </a:r>
            <a:r>
              <a:rPr lang="ar-SA" altLang="en-US" sz="2200" b="1" kern="0" dirty="0">
                <a:solidFill>
                  <a:schemeClr val="accent1">
                    <a:lumMod val="75000"/>
                  </a:schemeClr>
                </a:solidFill>
                <a:latin typeface="Arial"/>
                <a:ea typeface="+mn-ea"/>
                <a:cs typeface="B Nazanin" panose="00000400000000000000" pitchFamily="2" charset="-78"/>
              </a:rPr>
              <a:t>سازماني بوده و متناسب </a:t>
            </a:r>
            <a:r>
              <a:rPr lang="ar-SA" altLang="en-US" sz="2200" b="1" kern="0" dirty="0" smtClean="0">
                <a:solidFill>
                  <a:schemeClr val="accent1">
                    <a:lumMod val="75000"/>
                  </a:schemeClr>
                </a:solidFill>
                <a:latin typeface="Arial"/>
                <a:ea typeface="+mn-ea"/>
                <a:cs typeface="B Nazanin" panose="00000400000000000000" pitchFamily="2" charset="-78"/>
              </a:rPr>
              <a:t>باشند</a:t>
            </a:r>
            <a:r>
              <a:rPr lang="fa-IR" altLang="en-US" sz="2800" kern="0" dirty="0" smtClean="0">
                <a:solidFill>
                  <a:schemeClr val="tx1"/>
                </a:solidFill>
                <a:latin typeface="Arial"/>
                <a:ea typeface="+mn-ea"/>
                <a:cs typeface="B Kamran" panose="00000400000000000000" pitchFamily="2" charset="-78"/>
              </a:rPr>
              <a:t/>
            </a:r>
            <a:br>
              <a:rPr lang="fa-IR" altLang="en-US" sz="2800" kern="0" dirty="0" smtClean="0">
                <a:solidFill>
                  <a:schemeClr val="tx1"/>
                </a:solidFill>
                <a:latin typeface="Arial"/>
                <a:ea typeface="+mn-ea"/>
                <a:cs typeface="B Kamran" panose="00000400000000000000" pitchFamily="2" charset="-78"/>
              </a:rPr>
            </a:br>
            <a:r>
              <a:rPr lang="ar-SA" altLang="en-US" sz="2700" kern="0" dirty="0" smtClean="0">
                <a:solidFill>
                  <a:schemeClr val="tx1"/>
                </a:solidFill>
                <a:latin typeface="Arial"/>
                <a:ea typeface="+mn-ea"/>
                <a:cs typeface="B Nazanin" panose="00000400000000000000" pitchFamily="2" charset="-78"/>
              </a:rPr>
              <a:t>در </a:t>
            </a:r>
            <a:r>
              <a:rPr lang="ar-SA" altLang="en-US" sz="2700" kern="0" dirty="0">
                <a:solidFill>
                  <a:schemeClr val="tx1"/>
                </a:solidFill>
                <a:latin typeface="Arial"/>
                <a:ea typeface="+mn-ea"/>
                <a:cs typeface="B Nazanin" panose="00000400000000000000" pitchFamily="2" charset="-78"/>
              </a:rPr>
              <a:t>شش سيگما اگر سوال شود كجا مي خواهيد برسيد و شما جواب دهيد چيزي در ذهنم نيست نتيجه اين خواهد بود كه مهم نيست چه راهي را برويد. منطبق كردن ايده افراد مختلف كار سختي است.  نمي توان به شش سيگما همانند ديگر فعاليت هاي مستقل </a:t>
            </a:r>
            <a:r>
              <a:rPr lang="ar-SA" altLang="en-US" sz="2700" kern="0" dirty="0" smtClean="0">
                <a:solidFill>
                  <a:schemeClr val="tx1"/>
                </a:solidFill>
                <a:latin typeface="Arial"/>
                <a:ea typeface="+mn-ea"/>
                <a:cs typeface="B Nazanin" panose="00000400000000000000" pitchFamily="2" charset="-78"/>
              </a:rPr>
              <a:t>نگريست</a:t>
            </a:r>
            <a:r>
              <a:rPr lang="fa-IR" altLang="en-US" sz="2700" kern="0" dirty="0" smtClean="0">
                <a:solidFill>
                  <a:schemeClr val="tx1"/>
                </a:solidFill>
                <a:latin typeface="Arial"/>
                <a:ea typeface="+mn-ea"/>
                <a:cs typeface="B Nazanin" panose="00000400000000000000" pitchFamily="2" charset="-78"/>
              </a:rPr>
              <a:t>،</a:t>
            </a:r>
            <a:r>
              <a:rPr lang="ar-SA" altLang="en-US" sz="2700" kern="0" dirty="0" smtClean="0">
                <a:solidFill>
                  <a:schemeClr val="tx1"/>
                </a:solidFill>
                <a:latin typeface="Arial"/>
                <a:ea typeface="+mn-ea"/>
                <a:cs typeface="B Nazanin" panose="00000400000000000000" pitchFamily="2" charset="-78"/>
              </a:rPr>
              <a:t> </a:t>
            </a:r>
            <a:r>
              <a:rPr lang="ar-SA" altLang="en-US" sz="2700" kern="0" dirty="0">
                <a:solidFill>
                  <a:schemeClr val="tx1"/>
                </a:solidFill>
                <a:latin typeface="Arial"/>
                <a:ea typeface="+mn-ea"/>
                <a:cs typeface="B Nazanin" panose="00000400000000000000" pitchFamily="2" charset="-78"/>
              </a:rPr>
              <a:t>چرا كه مستلزم داشتن بينشي كامل است و فقط استفاده از چند روش ابزار بهبود كيفيت فايده اي ندارد. پروژه هاي شش سيگما بايد براي بهبود فرايندها و محصولاتي طراحي شده باشند كه تأثير مستقيمي بر اهداف مالي و عملياتي دارند. حتي اگر </a:t>
            </a:r>
            <a:r>
              <a:rPr lang="ar-SA" altLang="en-US" sz="2700" kern="0" dirty="0" smtClean="0">
                <a:solidFill>
                  <a:schemeClr val="tx1"/>
                </a:solidFill>
                <a:latin typeface="Arial"/>
                <a:ea typeface="+mn-ea"/>
                <a:cs typeface="B Nazanin" panose="00000400000000000000" pitchFamily="2" charset="-78"/>
              </a:rPr>
              <a:t>تلاش</a:t>
            </a:r>
            <a:r>
              <a:rPr lang="fa-IR" altLang="en-US" sz="2700" kern="0" dirty="0" smtClean="0">
                <a:solidFill>
                  <a:schemeClr val="tx1"/>
                </a:solidFill>
                <a:latin typeface="Arial"/>
                <a:ea typeface="+mn-ea"/>
                <a:cs typeface="B Nazanin" panose="00000400000000000000" pitchFamily="2" charset="-78"/>
              </a:rPr>
              <a:t> </a:t>
            </a:r>
            <a:r>
              <a:rPr lang="ar-SA" altLang="en-US" sz="2700" kern="0" dirty="0" smtClean="0">
                <a:solidFill>
                  <a:schemeClr val="tx1"/>
                </a:solidFill>
                <a:latin typeface="Arial"/>
                <a:ea typeface="+mn-ea"/>
                <a:cs typeface="B Nazanin" panose="00000400000000000000" pitchFamily="2" charset="-78"/>
              </a:rPr>
              <a:t>هاي </a:t>
            </a:r>
            <a:r>
              <a:rPr lang="ar-SA" altLang="en-US" sz="2700" kern="0" dirty="0">
                <a:solidFill>
                  <a:schemeClr val="tx1"/>
                </a:solidFill>
                <a:latin typeface="Arial"/>
                <a:ea typeface="+mn-ea"/>
                <a:cs typeface="B Nazanin" panose="00000400000000000000" pitchFamily="2" charset="-78"/>
              </a:rPr>
              <a:t>اوليه سازمان بر مسائل تقريباً ساده معطوف شود، تأثير آنها بر تمام كسب و كار بايد واضح و روشن باشد و نحوه ارتباط فعاليت ها و پروژه ها با </a:t>
            </a:r>
            <a:r>
              <a:rPr lang="ar-SA" altLang="en-US" sz="2700" kern="0" dirty="0" smtClean="0">
                <a:solidFill>
                  <a:schemeClr val="tx1"/>
                </a:solidFill>
                <a:latin typeface="Arial"/>
                <a:ea typeface="+mn-ea"/>
                <a:cs typeface="B Nazanin" panose="00000400000000000000" pitchFamily="2" charset="-78"/>
              </a:rPr>
              <a:t>مشتريان، </a:t>
            </a:r>
            <a:r>
              <a:rPr lang="ar-SA" altLang="en-US" sz="2700" kern="0" dirty="0">
                <a:solidFill>
                  <a:schemeClr val="tx1"/>
                </a:solidFill>
                <a:latin typeface="Arial"/>
                <a:ea typeface="+mn-ea"/>
                <a:cs typeface="B Nazanin" panose="00000400000000000000" pitchFamily="2" charset="-78"/>
              </a:rPr>
              <a:t>فرايندهاي اصلي و رقابت پذيري روشن </a:t>
            </a:r>
            <a:r>
              <a:rPr lang="ar-SA" altLang="en-US" sz="2700" kern="0" dirty="0" smtClean="0">
                <a:solidFill>
                  <a:schemeClr val="tx1"/>
                </a:solidFill>
                <a:latin typeface="Arial"/>
                <a:ea typeface="+mn-ea"/>
                <a:cs typeface="B Nazanin" panose="00000400000000000000" pitchFamily="2" charset="-78"/>
              </a:rPr>
              <a:t>باشد</a:t>
            </a:r>
            <a:r>
              <a:rPr lang="fa-IR" altLang="en-US" sz="2700" kern="0" dirty="0" smtClean="0">
                <a:solidFill>
                  <a:schemeClr val="tx1"/>
                </a:solidFill>
                <a:latin typeface="Arial"/>
                <a:ea typeface="+mn-ea"/>
                <a:cs typeface="B Nazanin" panose="00000400000000000000" pitchFamily="2" charset="-78"/>
              </a:rPr>
              <a:t>.</a:t>
            </a:r>
            <a:r>
              <a:rPr lang="ar-SA" altLang="en-US" sz="2400" kern="0" dirty="0" smtClean="0">
                <a:solidFill>
                  <a:srgbClr val="F7D47D"/>
                </a:solidFill>
                <a:latin typeface="Arial"/>
                <a:ea typeface="+mn-ea"/>
                <a:cs typeface="B Kamran" panose="00000400000000000000" pitchFamily="2" charset="-78"/>
              </a:rPr>
              <a:t>. </a:t>
            </a:r>
            <a:r>
              <a:rPr lang="ar-SA" altLang="en-US" sz="2400" kern="0" dirty="0">
                <a:solidFill>
                  <a:srgbClr val="F7D47D"/>
                </a:solidFill>
                <a:latin typeface="Arial"/>
                <a:ea typeface="+mn-ea"/>
                <a:cs typeface="B Kamran" panose="00000400000000000000" pitchFamily="2" charset="-78"/>
              </a:rPr>
              <a:t/>
            </a:r>
            <a:br>
              <a:rPr lang="ar-SA" altLang="en-US" sz="2400" kern="0" dirty="0">
                <a:solidFill>
                  <a:srgbClr val="F7D47D"/>
                </a:solidFill>
                <a:latin typeface="Arial"/>
                <a:ea typeface="+mn-ea"/>
                <a:cs typeface="B Kamran" panose="00000400000000000000" pitchFamily="2" charset="-78"/>
              </a:rPr>
            </a:br>
            <a:endParaRPr lang="en-US" sz="3200" dirty="0"/>
          </a:p>
        </p:txBody>
      </p:sp>
    </p:spTree>
    <p:extLst>
      <p:ext uri="{BB962C8B-B14F-4D97-AF65-F5344CB8AC3E}">
        <p14:creationId xmlns:p14="http://schemas.microsoft.com/office/powerpoint/2010/main" val="292598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534" y="410308"/>
            <a:ext cx="4129128" cy="773723"/>
          </a:xfrm>
        </p:spPr>
        <p:txBody>
          <a:bodyPr>
            <a:normAutofit/>
          </a:bodyPr>
          <a:lstStyle/>
          <a:p>
            <a:pPr algn="ctr"/>
            <a:r>
              <a:rPr lang="fa-IR" altLang="en-US"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نحوه پیشرفت پروژه</a:t>
            </a:r>
            <a:endParaRPr lang="en-US" sz="3200" b="1" dirty="0">
              <a:ln w="22225">
                <a:solidFill>
                  <a:schemeClr val="accent2"/>
                </a:solidFill>
                <a:prstDash val="solid"/>
              </a:ln>
              <a:solidFill>
                <a:schemeClr val="accent2">
                  <a:lumMod val="40000"/>
                  <a:lumOff val="60000"/>
                </a:schemeClr>
              </a:solidFill>
              <a:cs typeface="B Nazanin" panose="00000400000000000000" pitchFamily="2" charset="-78"/>
            </a:endParaRPr>
          </a:p>
        </p:txBody>
      </p:sp>
      <p:sp>
        <p:nvSpPr>
          <p:cNvPr id="3" name="Rectangle 2"/>
          <p:cNvSpPr/>
          <p:nvPr/>
        </p:nvSpPr>
        <p:spPr>
          <a:xfrm>
            <a:off x="1676777" y="1295529"/>
            <a:ext cx="6013185" cy="433965"/>
          </a:xfrm>
          <a:prstGeom prst="rect">
            <a:avLst/>
          </a:prstGeom>
        </p:spPr>
        <p:txBody>
          <a:bodyPr wrap="none">
            <a:spAutoFit/>
          </a:bodyPr>
          <a:lstStyle/>
          <a:p>
            <a:pPr marL="342900" lvl="0" indent="-342900" algn="ctr" defTabSz="914400" rtl="1" fontAlgn="base">
              <a:lnSpc>
                <a:spcPct val="90000"/>
              </a:lnSpc>
              <a:spcBef>
                <a:spcPct val="20000"/>
              </a:spcBef>
              <a:spcAft>
                <a:spcPct val="0"/>
              </a:spcAft>
            </a:pPr>
            <a:r>
              <a:rPr lang="ar-SA" altLang="en-US" sz="2400" b="1" kern="0" dirty="0">
                <a:solidFill>
                  <a:schemeClr val="accent1">
                    <a:lumMod val="50000"/>
                  </a:schemeClr>
                </a:solidFill>
                <a:latin typeface="Arial"/>
                <a:cs typeface="B Nazanin" panose="00000400000000000000" pitchFamily="2" charset="-78"/>
              </a:rPr>
              <a:t>سير پيشرفت اجراي پروژه بايد ملايم و غير پرشي باشد.</a:t>
            </a:r>
            <a:r>
              <a:rPr lang="en-US" altLang="en-US" sz="2400" kern="0" dirty="0">
                <a:solidFill>
                  <a:schemeClr val="accent1">
                    <a:lumMod val="50000"/>
                  </a:schemeClr>
                </a:solidFill>
                <a:latin typeface="Arial"/>
                <a:cs typeface="B Nazanin" panose="00000400000000000000" pitchFamily="2" charset="-78"/>
              </a:rPr>
              <a:t> </a:t>
            </a:r>
            <a:endParaRPr lang="fa-IR" altLang="en-US" sz="2400" kern="0" dirty="0">
              <a:solidFill>
                <a:schemeClr val="accent1">
                  <a:lumMod val="50000"/>
                </a:schemeClr>
              </a:solidFill>
              <a:latin typeface="Arial"/>
              <a:cs typeface="B Nazanin" panose="00000400000000000000" pitchFamily="2" charset="-78"/>
            </a:endParaRPr>
          </a:p>
        </p:txBody>
      </p:sp>
      <p:sp>
        <p:nvSpPr>
          <p:cNvPr id="4" name="Rectangle 3"/>
          <p:cNvSpPr/>
          <p:nvPr/>
        </p:nvSpPr>
        <p:spPr>
          <a:xfrm>
            <a:off x="398586" y="1786433"/>
            <a:ext cx="8569568" cy="4598182"/>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در شش سيگما تعيين مقصد پروژه امري سخت به نظر مي رسد</a:t>
            </a:r>
            <a:r>
              <a:rPr lang="ar-SA" altLang="en-US" sz="2400" kern="0" dirty="0" smtClean="0">
                <a:solidFill>
                  <a:srgbClr val="000000"/>
                </a:solidFill>
                <a:latin typeface="Arial"/>
                <a:cs typeface="B Nazanin" panose="00000400000000000000" pitchFamily="2" charset="-78"/>
              </a:rPr>
              <a:t>.</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خوشبختانه </a:t>
            </a:r>
            <a:r>
              <a:rPr lang="ar-SA" altLang="en-US" sz="2400" kern="0" dirty="0">
                <a:solidFill>
                  <a:srgbClr val="000000"/>
                </a:solidFill>
                <a:latin typeface="Arial"/>
                <a:cs typeface="B Nazanin" panose="00000400000000000000" pitchFamily="2" charset="-78"/>
              </a:rPr>
              <a:t>اين موضوع قابل انتخاب است. اگر مقصد پروژه را بالا بردن نرخ سود تجارت استراتژيك باندازه 25 درصد قرار دهيد مثل اين است كه مي خواهيد آب يك اقيانوس را بجوشانيد و اگر افزايش نرخ </a:t>
            </a:r>
            <a:r>
              <a:rPr lang="ar-SA" altLang="en-US" sz="2400" kern="0" dirty="0" smtClean="0">
                <a:solidFill>
                  <a:srgbClr val="000000"/>
                </a:solidFill>
                <a:latin typeface="Arial"/>
                <a:cs typeface="B Nazanin" panose="00000400000000000000" pitchFamily="2" charset="-78"/>
              </a:rPr>
              <a:t>0</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23 </a:t>
            </a:r>
            <a:r>
              <a:rPr lang="ar-SA" altLang="en-US" sz="2400" kern="0" dirty="0">
                <a:solidFill>
                  <a:srgbClr val="000000"/>
                </a:solidFill>
                <a:latin typeface="Arial"/>
                <a:cs typeface="B Nazanin" panose="00000400000000000000" pitchFamily="2" charset="-78"/>
              </a:rPr>
              <a:t>تا </a:t>
            </a:r>
            <a:r>
              <a:rPr lang="ar-SA" altLang="en-US" sz="2400" kern="0" dirty="0" smtClean="0">
                <a:solidFill>
                  <a:srgbClr val="000000"/>
                </a:solidFill>
                <a:latin typeface="Arial"/>
                <a:cs typeface="B Nazanin" panose="00000400000000000000" pitchFamily="2" charset="-78"/>
              </a:rPr>
              <a:t>0</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25 </a:t>
            </a:r>
            <a:r>
              <a:rPr lang="ar-SA" altLang="en-US" sz="2400" kern="0" dirty="0">
                <a:solidFill>
                  <a:srgbClr val="000000"/>
                </a:solidFill>
                <a:latin typeface="Arial"/>
                <a:cs typeface="B Nazanin" panose="00000400000000000000" pitchFamily="2" charset="-78"/>
              </a:rPr>
              <a:t>درصد براي شما كافي </a:t>
            </a:r>
            <a:r>
              <a:rPr lang="ar-SA" altLang="en-US" sz="2400" kern="0" dirty="0" smtClean="0">
                <a:solidFill>
                  <a:srgbClr val="000000"/>
                </a:solidFill>
                <a:latin typeface="Arial"/>
                <a:cs typeface="B Nazanin" panose="00000400000000000000" pitchFamily="2" charset="-78"/>
              </a:rPr>
              <a:t>باشد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مثل جوشاندن آب درون يك فنجان است. در حالت اول شما نياز به صرفه جويي هاي مالي قابل توجه ماهانه داريد</a:t>
            </a:r>
            <a:r>
              <a:rPr lang="ar-SA" altLang="en-US" sz="2400" kern="0" dirty="0" smtClean="0">
                <a:solidFill>
                  <a:srgbClr val="000000"/>
                </a:solidFill>
                <a:latin typeface="Arial"/>
                <a:cs typeface="B Nazanin" panose="00000400000000000000" pitchFamily="2" charset="-78"/>
              </a:rPr>
              <a:t>.</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در </a:t>
            </a:r>
            <a:r>
              <a:rPr lang="ar-SA" altLang="en-US" sz="2400" kern="0" dirty="0">
                <a:solidFill>
                  <a:srgbClr val="000000"/>
                </a:solidFill>
                <a:latin typeface="Arial"/>
                <a:cs typeface="B Nazanin" panose="00000400000000000000" pitchFamily="2" charset="-78"/>
              </a:rPr>
              <a:t>هر صورت مقصد پروژه بايد نه حقير و نه غير قابل دسترس باشد.</a:t>
            </a:r>
          </a:p>
          <a:p>
            <a:pPr marL="342900" lvl="0" indent="-342900" algn="just" defTabSz="914400" rtl="1" fontAlgn="base">
              <a:lnSpc>
                <a:spcPct val="150000"/>
              </a:lnSpc>
              <a:spcBef>
                <a:spcPct val="20000"/>
              </a:spcBef>
              <a:spcAft>
                <a:spcPct val="0"/>
              </a:spcAft>
            </a:pPr>
            <a:r>
              <a:rPr lang="fa-IR"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 با بررسي هر كدام از </a:t>
            </a:r>
            <a:r>
              <a:rPr lang="ar-SA" altLang="en-US" sz="2400" kern="0" dirty="0" smtClean="0">
                <a:solidFill>
                  <a:srgbClr val="000000"/>
                </a:solidFill>
                <a:latin typeface="Arial"/>
                <a:cs typeface="B Nazanin" panose="00000400000000000000" pitchFamily="2" charset="-78"/>
              </a:rPr>
              <a:t>محدوديت</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 </a:t>
            </a:r>
            <a:r>
              <a:rPr lang="ar-SA" altLang="en-US" sz="2400" kern="0" dirty="0">
                <a:solidFill>
                  <a:srgbClr val="000000"/>
                </a:solidFill>
                <a:latin typeface="Arial"/>
                <a:cs typeface="B Nazanin" panose="00000400000000000000" pitchFamily="2" charset="-78"/>
              </a:rPr>
              <a:t>در هنگام تعريف پروژه بايستي سير </a:t>
            </a:r>
            <a:r>
              <a:rPr lang="ar-SA" altLang="en-US" sz="2400" kern="0" dirty="0" smtClean="0">
                <a:solidFill>
                  <a:srgbClr val="000000"/>
                </a:solidFill>
                <a:latin typeface="Arial"/>
                <a:cs typeface="B Nazanin" panose="00000400000000000000" pitchFamily="2" charset="-78"/>
              </a:rPr>
              <a:t>اجراي </a:t>
            </a:r>
            <a:r>
              <a:rPr lang="ar-SA" altLang="en-US" sz="2400" kern="0" dirty="0">
                <a:solidFill>
                  <a:srgbClr val="000000"/>
                </a:solidFill>
                <a:latin typeface="Arial"/>
                <a:cs typeface="B Nazanin" panose="00000400000000000000" pitchFamily="2" charset="-78"/>
              </a:rPr>
              <a:t>پروژه ملايم </a:t>
            </a:r>
            <a:r>
              <a:rPr lang="ar-SA" altLang="en-US" sz="2400" kern="0" dirty="0" smtClean="0">
                <a:solidFill>
                  <a:srgbClr val="000000"/>
                </a:solidFill>
                <a:latin typeface="Arial"/>
                <a:cs typeface="B Nazanin" panose="00000400000000000000" pitchFamily="2" charset="-78"/>
              </a:rPr>
              <a:t>و</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غير </a:t>
            </a:r>
            <a:r>
              <a:rPr lang="ar-SA" altLang="en-US" sz="2400" kern="0" dirty="0">
                <a:solidFill>
                  <a:srgbClr val="000000"/>
                </a:solidFill>
                <a:latin typeface="Arial"/>
                <a:cs typeface="B Nazanin" panose="00000400000000000000" pitchFamily="2" charset="-78"/>
              </a:rPr>
              <a:t>پرشي باشد تا آن پروژه با موفقيت انجام </a:t>
            </a:r>
            <a:r>
              <a:rPr lang="ar-SA" altLang="en-US" sz="2400" kern="0" dirty="0" smtClean="0">
                <a:solidFill>
                  <a:srgbClr val="000000"/>
                </a:solidFill>
                <a:latin typeface="Arial"/>
                <a:cs typeface="B Nazanin" panose="00000400000000000000" pitchFamily="2" charset="-78"/>
              </a:rPr>
              <a:t>شود.</a:t>
            </a:r>
            <a:endParaRPr lang="en-US"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3639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811" y="281354"/>
            <a:ext cx="6614420" cy="679938"/>
          </a:xfrm>
        </p:spPr>
        <p:txBody>
          <a:bodyPr>
            <a:noAutofit/>
          </a:bodyPr>
          <a:lstStyle/>
          <a:p>
            <a:pPr algn="ctr"/>
            <a:r>
              <a:rPr lang="fa-IR" altLang="en-US"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نحوه تعامل با محدودیت های سازمان</a:t>
            </a:r>
            <a:endParaRPr lang="en-US"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586154" y="1193486"/>
            <a:ext cx="8686799" cy="461665"/>
          </a:xfrm>
          <a:prstGeom prst="rect">
            <a:avLst/>
          </a:prstGeom>
        </p:spPr>
        <p:txBody>
          <a:bodyPr wrap="square">
            <a:spAutoFit/>
          </a:bodyPr>
          <a:lstStyle/>
          <a:p>
            <a:pPr marL="342900" lvl="0" indent="-342900" algn="ctr" defTabSz="914400" rtl="1" fontAlgn="base">
              <a:spcBef>
                <a:spcPct val="20000"/>
              </a:spcBef>
              <a:spcAft>
                <a:spcPct val="0"/>
              </a:spcAft>
            </a:pPr>
            <a:r>
              <a:rPr lang="ar-SA" altLang="en-US" sz="2400" b="1" kern="0" dirty="0">
                <a:solidFill>
                  <a:schemeClr val="accent1">
                    <a:lumMod val="50000"/>
                  </a:schemeClr>
                </a:solidFill>
                <a:latin typeface="Arial"/>
                <a:cs typeface="B Nazanin" panose="00000400000000000000" pitchFamily="2" charset="-78"/>
              </a:rPr>
              <a:t>پروژه نبايد در تعامل مستقيم با محدوديت هاي سازمان </a:t>
            </a:r>
            <a:r>
              <a:rPr lang="ar-SA" altLang="en-US" sz="2400" b="1" kern="0" dirty="0" smtClean="0">
                <a:solidFill>
                  <a:schemeClr val="accent1">
                    <a:lumMod val="50000"/>
                  </a:schemeClr>
                </a:solidFill>
                <a:latin typeface="Arial"/>
                <a:cs typeface="B Nazanin" panose="00000400000000000000" pitchFamily="2" charset="-78"/>
              </a:rPr>
              <a:t>باشد</a:t>
            </a:r>
            <a:r>
              <a:rPr lang="fa-IR" altLang="en-US" sz="2400" b="1" kern="0" dirty="0" smtClean="0">
                <a:solidFill>
                  <a:schemeClr val="accent1">
                    <a:lumMod val="50000"/>
                  </a:schemeClr>
                </a:solidFill>
                <a:latin typeface="Arial"/>
                <a:cs typeface="B Nazanin" panose="00000400000000000000" pitchFamily="2" charset="-78"/>
              </a:rPr>
              <a:t> </a:t>
            </a:r>
            <a:r>
              <a:rPr lang="ar-SA" altLang="en-US" sz="2400" b="1" kern="0" dirty="0" smtClean="0">
                <a:solidFill>
                  <a:schemeClr val="accent1">
                    <a:lumMod val="50000"/>
                  </a:schemeClr>
                </a:solidFill>
                <a:latin typeface="Arial"/>
                <a:cs typeface="B Nazanin" panose="00000400000000000000" pitchFamily="2" charset="-78"/>
              </a:rPr>
              <a:t>خصوصاً </a:t>
            </a:r>
            <a:r>
              <a:rPr lang="ar-SA" altLang="en-US" sz="2400" b="1" kern="0" dirty="0">
                <a:solidFill>
                  <a:schemeClr val="accent1">
                    <a:lumMod val="50000"/>
                  </a:schemeClr>
                </a:solidFill>
                <a:latin typeface="Arial"/>
                <a:cs typeface="B Nazanin" panose="00000400000000000000" pitchFamily="2" charset="-78"/>
              </a:rPr>
              <a:t>توانايي مالي</a:t>
            </a:r>
            <a:r>
              <a:rPr lang="en-US" altLang="en-US" sz="2400" b="1" kern="0" dirty="0">
                <a:solidFill>
                  <a:schemeClr val="accent1">
                    <a:lumMod val="50000"/>
                  </a:schemeClr>
                </a:solidFill>
                <a:latin typeface="Arial"/>
                <a:cs typeface="B Nazanin" panose="00000400000000000000" pitchFamily="2" charset="-78"/>
              </a:rPr>
              <a:t> </a:t>
            </a:r>
            <a:endParaRPr lang="fa-IR" altLang="en-US" sz="2400" b="1" kern="0" dirty="0">
              <a:solidFill>
                <a:schemeClr val="accent1">
                  <a:lumMod val="50000"/>
                </a:schemeClr>
              </a:solidFill>
              <a:latin typeface="Arial"/>
              <a:cs typeface="B Nazanin" panose="00000400000000000000" pitchFamily="2" charset="-78"/>
            </a:endParaRPr>
          </a:p>
        </p:txBody>
      </p:sp>
      <p:sp>
        <p:nvSpPr>
          <p:cNvPr id="4" name="Rectangle 3"/>
          <p:cNvSpPr/>
          <p:nvPr/>
        </p:nvSpPr>
        <p:spPr>
          <a:xfrm>
            <a:off x="586154" y="1912988"/>
            <a:ext cx="8698523" cy="3539430"/>
          </a:xfrm>
          <a:prstGeom prst="rect">
            <a:avLst/>
          </a:prstGeom>
        </p:spPr>
        <p:txBody>
          <a:bodyPr wrap="square">
            <a:spAutoFit/>
          </a:bodyPr>
          <a:lstStyle/>
          <a:p>
            <a:pPr marL="342900" lvl="0" indent="-342900" algn="just" defTabSz="914400" rtl="1" fontAlgn="base">
              <a:spcBef>
                <a:spcPct val="20000"/>
              </a:spcBef>
              <a:spcAft>
                <a:spcPct val="0"/>
              </a:spcAft>
            </a:pPr>
            <a:r>
              <a:rPr lang="ar-SA" altLang="en-US" sz="2800" kern="0" dirty="0">
                <a:solidFill>
                  <a:srgbClr val="000000"/>
                </a:solidFill>
                <a:latin typeface="Arial"/>
                <a:cs typeface="B Nazanin" panose="00000400000000000000" pitchFamily="2" charset="-78"/>
              </a:rPr>
              <a:t>يكي از اصلي ترين معيارهاي انتخاب هر پروژه اي در هر </a:t>
            </a:r>
            <a:r>
              <a:rPr lang="ar-SA" altLang="en-US" sz="2800" kern="0" dirty="0" smtClean="0">
                <a:solidFill>
                  <a:srgbClr val="000000"/>
                </a:solidFill>
                <a:latin typeface="Arial"/>
                <a:cs typeface="B Nazanin" panose="00000400000000000000" pitchFamily="2" charset="-78"/>
              </a:rPr>
              <a:t>سازمان</a:t>
            </a:r>
            <a:r>
              <a:rPr lang="fa-IR" altLang="en-US" sz="2800" kern="0" dirty="0" smtClean="0">
                <a:solidFill>
                  <a:srgbClr val="000000"/>
                </a:solidFill>
                <a:latin typeface="Arial"/>
                <a:cs typeface="B Nazanin" panose="00000400000000000000" pitchFamily="2" charset="-78"/>
              </a:rPr>
              <a:t>،</a:t>
            </a:r>
            <a:r>
              <a:rPr lang="ar-SA" altLang="en-US" sz="2800" kern="0" dirty="0" smtClean="0">
                <a:solidFill>
                  <a:srgbClr val="000000"/>
                </a:solidFill>
                <a:latin typeface="Arial"/>
                <a:cs typeface="B Nazanin" panose="00000400000000000000" pitchFamily="2" charset="-78"/>
              </a:rPr>
              <a:t> </a:t>
            </a:r>
            <a:r>
              <a:rPr lang="ar-SA" altLang="en-US" sz="2800" kern="0" dirty="0">
                <a:solidFill>
                  <a:srgbClr val="000000"/>
                </a:solidFill>
                <a:latin typeface="Arial"/>
                <a:cs typeface="B Nazanin" panose="00000400000000000000" pitchFamily="2" charset="-78"/>
              </a:rPr>
              <a:t>كاهش </a:t>
            </a:r>
            <a:r>
              <a:rPr lang="fa-IR" altLang="en-US" sz="2800" kern="0" dirty="0" smtClean="0">
                <a:solidFill>
                  <a:srgbClr val="000000"/>
                </a:solidFill>
                <a:latin typeface="Arial"/>
                <a:cs typeface="B Nazanin" panose="00000400000000000000" pitchFamily="2" charset="-78"/>
              </a:rPr>
              <a:t/>
            </a:r>
            <a:br>
              <a:rPr lang="fa-IR" altLang="en-US" sz="2800" kern="0" dirty="0" smtClean="0">
                <a:solidFill>
                  <a:srgbClr val="000000"/>
                </a:solidFill>
                <a:latin typeface="Arial"/>
                <a:cs typeface="B Nazanin" panose="00000400000000000000" pitchFamily="2" charset="-78"/>
              </a:rPr>
            </a:br>
            <a:r>
              <a:rPr lang="ar-SA" altLang="en-US" sz="2800" kern="0" dirty="0" smtClean="0">
                <a:solidFill>
                  <a:srgbClr val="000000"/>
                </a:solidFill>
                <a:latin typeface="Arial"/>
                <a:cs typeface="B Nazanin" panose="00000400000000000000" pitchFamily="2" charset="-78"/>
              </a:rPr>
              <a:t>هزينه </a:t>
            </a:r>
            <a:r>
              <a:rPr lang="ar-SA" altLang="en-US" sz="2800" kern="0" dirty="0">
                <a:solidFill>
                  <a:srgbClr val="000000"/>
                </a:solidFill>
                <a:latin typeface="Arial"/>
                <a:cs typeface="B Nazanin" panose="00000400000000000000" pitchFamily="2" charset="-78"/>
              </a:rPr>
              <a:t>ها مي باشد. اگر يك پروژه موفق </a:t>
            </a:r>
            <a:r>
              <a:rPr lang="ar-SA" altLang="en-US" sz="2800" kern="0" dirty="0" smtClean="0">
                <a:solidFill>
                  <a:srgbClr val="000000"/>
                </a:solidFill>
                <a:latin typeface="Arial"/>
                <a:cs typeface="B Nazanin" panose="00000400000000000000" pitchFamily="2" charset="-78"/>
              </a:rPr>
              <a:t>باشد</a:t>
            </a:r>
            <a:r>
              <a:rPr lang="fa-IR" altLang="en-US" sz="2800" kern="0" dirty="0" smtClean="0">
                <a:solidFill>
                  <a:srgbClr val="000000"/>
                </a:solidFill>
                <a:latin typeface="Arial"/>
                <a:cs typeface="B Nazanin" panose="00000400000000000000" pitchFamily="2" charset="-78"/>
              </a:rPr>
              <a:t>،</a:t>
            </a:r>
            <a:r>
              <a:rPr lang="ar-SA" altLang="en-US" sz="2800" kern="0" dirty="0" smtClean="0">
                <a:solidFill>
                  <a:srgbClr val="000000"/>
                </a:solidFill>
                <a:latin typeface="Arial"/>
                <a:cs typeface="B Nazanin" panose="00000400000000000000" pitchFamily="2" charset="-78"/>
              </a:rPr>
              <a:t> </a:t>
            </a:r>
            <a:r>
              <a:rPr lang="ar-SA" altLang="en-US" sz="2800" kern="0" dirty="0">
                <a:solidFill>
                  <a:srgbClr val="000000"/>
                </a:solidFill>
                <a:latin typeface="Arial"/>
                <a:cs typeface="B Nazanin" panose="00000400000000000000" pitchFamily="2" charset="-78"/>
              </a:rPr>
              <a:t>ولي هزينه ها را افزايش دهد ممكن است پروژه خوبي نباشد. براي مثال اگر يك پروژه شش سيگما كيفيت محصول را افزايش دهد ولي هزينه هاي ايجاد اين كيفيت بيشتر از </a:t>
            </a:r>
            <a:r>
              <a:rPr lang="fa-IR" altLang="en-US" sz="2800" kern="0" dirty="0" smtClean="0">
                <a:solidFill>
                  <a:srgbClr val="000000"/>
                </a:solidFill>
                <a:latin typeface="Arial"/>
                <a:cs typeface="B Nazanin" panose="00000400000000000000" pitchFamily="2" charset="-78"/>
              </a:rPr>
              <a:t/>
            </a:r>
            <a:br>
              <a:rPr lang="fa-IR" altLang="en-US" sz="2800" kern="0" dirty="0" smtClean="0">
                <a:solidFill>
                  <a:srgbClr val="000000"/>
                </a:solidFill>
                <a:latin typeface="Arial"/>
                <a:cs typeface="B Nazanin" panose="00000400000000000000" pitchFamily="2" charset="-78"/>
              </a:rPr>
            </a:br>
            <a:r>
              <a:rPr lang="ar-SA" altLang="en-US" sz="2800" kern="0" dirty="0" smtClean="0">
                <a:solidFill>
                  <a:srgbClr val="000000"/>
                </a:solidFill>
                <a:latin typeface="Arial"/>
                <a:cs typeface="B Nazanin" panose="00000400000000000000" pitchFamily="2" charset="-78"/>
              </a:rPr>
              <a:t>هزينه </a:t>
            </a:r>
            <a:r>
              <a:rPr lang="ar-SA" altLang="en-US" sz="2800" kern="0" dirty="0">
                <a:solidFill>
                  <a:srgbClr val="000000"/>
                </a:solidFill>
                <a:latin typeface="Arial"/>
                <a:cs typeface="B Nazanin" panose="00000400000000000000" pitchFamily="2" charset="-78"/>
              </a:rPr>
              <a:t>هاي كاهش يافته </a:t>
            </a:r>
            <a:r>
              <a:rPr lang="ar-SA" altLang="en-US" sz="2800" kern="0" dirty="0" smtClean="0">
                <a:solidFill>
                  <a:srgbClr val="000000"/>
                </a:solidFill>
                <a:latin typeface="Arial"/>
                <a:cs typeface="B Nazanin" panose="00000400000000000000" pitchFamily="2" charset="-78"/>
              </a:rPr>
              <a:t>ب</a:t>
            </a:r>
            <a:r>
              <a:rPr lang="fa-IR" altLang="en-US" sz="2800" kern="0" dirty="0" smtClean="0">
                <a:solidFill>
                  <a:srgbClr val="000000"/>
                </a:solidFill>
                <a:latin typeface="Arial"/>
                <a:cs typeface="B Nazanin" panose="00000400000000000000" pitchFamily="2" charset="-78"/>
              </a:rPr>
              <a:t>ه </a:t>
            </a:r>
            <a:r>
              <a:rPr lang="ar-SA" altLang="en-US" sz="2800" kern="0" dirty="0" smtClean="0">
                <a:solidFill>
                  <a:srgbClr val="000000"/>
                </a:solidFill>
                <a:latin typeface="Arial"/>
                <a:cs typeface="B Nazanin" panose="00000400000000000000" pitchFamily="2" charset="-78"/>
              </a:rPr>
              <a:t>خاطر </a:t>
            </a:r>
            <a:r>
              <a:rPr lang="ar-SA" altLang="en-US" sz="2800" kern="0" dirty="0">
                <a:solidFill>
                  <a:srgbClr val="000000"/>
                </a:solidFill>
                <a:latin typeface="Arial"/>
                <a:cs typeface="B Nazanin" panose="00000400000000000000" pitchFamily="2" charset="-78"/>
              </a:rPr>
              <a:t>ايجاد كيفيت باشد اجراي اين پروژه زير علامت سوال مي باشد. </a:t>
            </a:r>
            <a:r>
              <a:rPr lang="ar-SA" altLang="en-US" sz="2800" kern="0" dirty="0" smtClean="0">
                <a:solidFill>
                  <a:srgbClr val="000000"/>
                </a:solidFill>
                <a:latin typeface="Arial"/>
                <a:cs typeface="B Nazanin" panose="00000400000000000000" pitchFamily="2" charset="-78"/>
              </a:rPr>
              <a:t>ب</a:t>
            </a:r>
            <a:r>
              <a:rPr lang="fa-IR" altLang="en-US" sz="2800" kern="0" dirty="0" smtClean="0">
                <a:solidFill>
                  <a:srgbClr val="000000"/>
                </a:solidFill>
                <a:latin typeface="Arial"/>
                <a:cs typeface="B Nazanin" panose="00000400000000000000" pitchFamily="2" charset="-78"/>
              </a:rPr>
              <a:t>ه </a:t>
            </a:r>
            <a:r>
              <a:rPr lang="ar-SA" altLang="en-US" sz="2800" kern="0" dirty="0" smtClean="0">
                <a:solidFill>
                  <a:srgbClr val="000000"/>
                </a:solidFill>
                <a:latin typeface="Arial"/>
                <a:cs typeface="B Nazanin" panose="00000400000000000000" pitchFamily="2" charset="-78"/>
              </a:rPr>
              <a:t>عبارت </a:t>
            </a:r>
            <a:r>
              <a:rPr lang="ar-SA" altLang="en-US" sz="2800" kern="0" dirty="0">
                <a:solidFill>
                  <a:srgbClr val="000000"/>
                </a:solidFill>
                <a:latin typeface="Arial"/>
                <a:cs typeface="B Nazanin" panose="00000400000000000000" pitchFamily="2" charset="-78"/>
              </a:rPr>
              <a:t>ديگر در انتخاب پروژه هاي شش سيگما علاوه بر معيارهاي فني و تكنولوژي و استفاده از بازخوردهاي </a:t>
            </a:r>
            <a:r>
              <a:rPr lang="ar-SA" altLang="en-US" sz="2800" kern="0" dirty="0" smtClean="0">
                <a:solidFill>
                  <a:srgbClr val="000000"/>
                </a:solidFill>
                <a:latin typeface="Arial"/>
                <a:cs typeface="B Nazanin" panose="00000400000000000000" pitchFamily="2" charset="-78"/>
              </a:rPr>
              <a:t>مشتريان</a:t>
            </a:r>
            <a:r>
              <a:rPr lang="fa-IR" altLang="en-US" sz="2800" kern="0" dirty="0" smtClean="0">
                <a:solidFill>
                  <a:srgbClr val="000000"/>
                </a:solidFill>
                <a:latin typeface="Arial"/>
                <a:cs typeface="B Nazanin" panose="00000400000000000000" pitchFamily="2" charset="-78"/>
              </a:rPr>
              <a:t>،</a:t>
            </a:r>
            <a:r>
              <a:rPr lang="ar-SA" altLang="en-US" sz="2800" kern="0" dirty="0" smtClean="0">
                <a:solidFill>
                  <a:srgbClr val="000000"/>
                </a:solidFill>
                <a:latin typeface="Arial"/>
                <a:cs typeface="B Nazanin" panose="00000400000000000000" pitchFamily="2" charset="-78"/>
              </a:rPr>
              <a:t> </a:t>
            </a:r>
            <a:r>
              <a:rPr lang="ar-SA" altLang="en-US" sz="2800" kern="0" dirty="0">
                <a:solidFill>
                  <a:srgbClr val="000000"/>
                </a:solidFill>
                <a:latin typeface="Arial"/>
                <a:cs typeface="B Nazanin" panose="00000400000000000000" pitchFamily="2" charset="-78"/>
              </a:rPr>
              <a:t>عامل هزينه نيز بايد حتما مدنظر قرار گيرد.</a:t>
            </a:r>
            <a:endParaRPr lang="en-US" altLang="en-US" sz="28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4265035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80" y="257908"/>
            <a:ext cx="7622604" cy="691662"/>
          </a:xfrm>
        </p:spPr>
        <p:txBody>
          <a:bodyPr>
            <a:normAutofit fontScale="90000"/>
          </a:bodyPr>
          <a:lstStyle/>
          <a:p>
            <a:pPr algn="ctr"/>
            <a:r>
              <a:rPr lang="fa-IR" altLang="en-US" sz="40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شفافیت شاخص های پیشرفت پروژه</a:t>
            </a:r>
            <a:endParaRPr lang="en-US" sz="40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853180" y="949570"/>
            <a:ext cx="8018583"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1" u="none" strike="noStrike" kern="0" cap="none" spc="0" normalizeH="0" baseline="0" noProof="0" dirty="0" smtClean="0">
                <a:ln>
                  <a:noFill/>
                </a:ln>
                <a:solidFill>
                  <a:srgbClr val="FFFFFF"/>
                </a:solidFill>
                <a:effectLst/>
                <a:uLnTx/>
                <a:uFillTx/>
                <a:latin typeface="Arial"/>
                <a:cs typeface="B Kamran" panose="00000400000000000000" pitchFamily="2" charset="-78"/>
              </a:rPr>
              <a:t> </a:t>
            </a:r>
            <a:r>
              <a:rPr lang="ar-SA" altLang="en-US" sz="2400" b="1" kern="0" dirty="0">
                <a:solidFill>
                  <a:schemeClr val="accent1">
                    <a:lumMod val="50000"/>
                  </a:schemeClr>
                </a:solidFill>
                <a:latin typeface="Arial"/>
                <a:cs typeface="B Nazanin" panose="00000400000000000000" pitchFamily="2" charset="-78"/>
              </a:rPr>
              <a:t>شاخص­هاي پيشرفت كار در ابتداي پروژه كاملا شفاف و مشخص باشند</a:t>
            </a:r>
            <a:endParaRPr lang="en-US" sz="2400" b="1" kern="0" dirty="0">
              <a:solidFill>
                <a:schemeClr val="accent1">
                  <a:lumMod val="50000"/>
                </a:schemeClr>
              </a:solidFill>
              <a:latin typeface="Arial"/>
              <a:cs typeface="B Nazanin" panose="00000400000000000000" pitchFamily="2" charset="-78"/>
            </a:endParaRPr>
          </a:p>
        </p:txBody>
      </p:sp>
      <p:sp>
        <p:nvSpPr>
          <p:cNvPr id="4" name="Rectangle 3"/>
          <p:cNvSpPr/>
          <p:nvPr/>
        </p:nvSpPr>
        <p:spPr>
          <a:xfrm>
            <a:off x="422031" y="1641232"/>
            <a:ext cx="9073661" cy="5152180"/>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400" kern="0" dirty="0" smtClean="0">
                <a:solidFill>
                  <a:srgbClr val="000000"/>
                </a:solidFill>
                <a:latin typeface="Arial"/>
                <a:cs typeface="B Nazanin" panose="00000400000000000000" pitchFamily="2" charset="-78"/>
              </a:rPr>
              <a:t>فاكتورهاي </a:t>
            </a:r>
            <a:r>
              <a:rPr lang="ar-SA" altLang="en-US" sz="2400" kern="0" dirty="0">
                <a:solidFill>
                  <a:srgbClr val="000000"/>
                </a:solidFill>
                <a:latin typeface="Arial"/>
                <a:cs typeface="B Nazanin" panose="00000400000000000000" pitchFamily="2" charset="-78"/>
              </a:rPr>
              <a:t>كليدي يك پروژه شش سيگماي خوب شامل </a:t>
            </a:r>
            <a:r>
              <a:rPr lang="ar-SA" altLang="en-US" sz="2400" kern="0" dirty="0" smtClean="0">
                <a:solidFill>
                  <a:srgbClr val="000000"/>
                </a:solidFill>
                <a:latin typeface="Arial"/>
                <a:cs typeface="B Nazanin" panose="00000400000000000000" pitchFamily="2" charset="-78"/>
              </a:rPr>
              <a:t>شفافيت </a:t>
            </a:r>
            <a:r>
              <a:rPr lang="ar-SA" altLang="en-US" sz="2400" kern="0" dirty="0">
                <a:solidFill>
                  <a:srgbClr val="000000"/>
                </a:solidFill>
                <a:latin typeface="Arial"/>
                <a:cs typeface="B Nazanin" panose="00000400000000000000" pitchFamily="2" charset="-78"/>
              </a:rPr>
              <a:t>مقصد پروژه، موجوديت منابع، هم راستا بودن با اهداف سازمان، اولويت </a:t>
            </a:r>
            <a:r>
              <a:rPr lang="ar-SA" altLang="en-US" sz="2400" kern="0" dirty="0" smtClean="0">
                <a:solidFill>
                  <a:srgbClr val="000000"/>
                </a:solidFill>
                <a:latin typeface="Arial"/>
                <a:cs typeface="B Nazanin" panose="00000400000000000000" pitchFamily="2" charset="-78"/>
              </a:rPr>
              <a:t>بالا</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و </a:t>
            </a:r>
            <a:r>
              <a:rPr lang="ar-SA" altLang="en-US" sz="2400" kern="0" dirty="0">
                <a:solidFill>
                  <a:srgbClr val="000000"/>
                </a:solidFill>
                <a:latin typeface="Arial"/>
                <a:cs typeface="B Nazanin" panose="00000400000000000000" pitchFamily="2" charset="-78"/>
              </a:rPr>
              <a:t>دسترسي خوب به اطلاعات </a:t>
            </a:r>
            <a:r>
              <a:rPr lang="fa-IR" altLang="en-US" sz="2400" kern="0" dirty="0" smtClean="0">
                <a:solidFill>
                  <a:srgbClr val="000000"/>
                </a:solidFill>
                <a:latin typeface="Arial"/>
                <a:cs typeface="B Nazanin" panose="00000400000000000000" pitchFamily="2" charset="-78"/>
              </a:rPr>
              <a:t/>
            </a:r>
            <a:br>
              <a:rPr lang="fa-IR" altLang="en-US" sz="2400" kern="0" dirty="0" smtClean="0">
                <a:solidFill>
                  <a:srgbClr val="000000"/>
                </a:solidFill>
                <a:latin typeface="Arial"/>
                <a:cs typeface="B Nazanin" panose="00000400000000000000" pitchFamily="2" charset="-78"/>
              </a:rPr>
            </a:br>
            <a:r>
              <a:rPr lang="ar-SA" altLang="en-US" sz="2400" kern="0" dirty="0" smtClean="0">
                <a:solidFill>
                  <a:srgbClr val="000000"/>
                </a:solidFill>
                <a:latin typeface="Arial"/>
                <a:cs typeface="B Nazanin" panose="00000400000000000000" pitchFamily="2" charset="-78"/>
              </a:rPr>
              <a:t>مي </a:t>
            </a:r>
            <a:r>
              <a:rPr lang="ar-SA" altLang="en-US" sz="2400" kern="0" dirty="0">
                <a:solidFill>
                  <a:srgbClr val="000000"/>
                </a:solidFill>
                <a:latin typeface="Arial"/>
                <a:cs typeface="B Nazanin" panose="00000400000000000000" pitchFamily="2" charset="-78"/>
              </a:rPr>
              <a:t>باشد.</a:t>
            </a:r>
          </a:p>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  </a:t>
            </a:r>
            <a:r>
              <a:rPr lang="en-US"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از ديگر عواملي كه بايد در معيارهاي فني بهبود فرآيندهاي شش سيگما در نظر گرفت وجود و يا عدم وجود يك سيستم اندازه گيري مناسب است. در واقع اگر يك سيستم اندازه گيري درست براي كنترل فرآيند وجود نداشته </a:t>
            </a:r>
            <a:r>
              <a:rPr lang="ar-SA" altLang="en-US" sz="2400" kern="0" dirty="0" smtClean="0">
                <a:solidFill>
                  <a:srgbClr val="000000"/>
                </a:solidFill>
                <a:latin typeface="Arial"/>
                <a:cs typeface="B Nazanin" panose="00000400000000000000" pitchFamily="2" charset="-78"/>
              </a:rPr>
              <a:t>باشد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حتي اگر بهبودي در فرآيند ايجاد </a:t>
            </a:r>
            <a:r>
              <a:rPr lang="ar-SA" altLang="en-US" sz="2400" kern="0" dirty="0" smtClean="0">
                <a:solidFill>
                  <a:srgbClr val="000000"/>
                </a:solidFill>
                <a:latin typeface="Arial"/>
                <a:cs typeface="B Nazanin" panose="00000400000000000000" pitchFamily="2" charset="-78"/>
              </a:rPr>
              <a:t>شود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اين بهبود قابل مشاهده نخواهد بود. هر يك از عوامل ذكر شده </a:t>
            </a:r>
            <a:r>
              <a:rPr lang="ar-SA" altLang="en-US" sz="2400" kern="0" dirty="0" smtClean="0">
                <a:solidFill>
                  <a:srgbClr val="000000"/>
                </a:solidFill>
                <a:latin typeface="Arial"/>
                <a:cs typeface="B Nazanin" panose="00000400000000000000" pitchFamily="2" charset="-78"/>
              </a:rPr>
              <a:t>ممكن </a:t>
            </a:r>
            <a:r>
              <a:rPr lang="ar-SA" altLang="en-US" sz="2400" kern="0" dirty="0">
                <a:solidFill>
                  <a:srgbClr val="000000"/>
                </a:solidFill>
                <a:latin typeface="Arial"/>
                <a:cs typeface="B Nazanin" panose="00000400000000000000" pitchFamily="2" charset="-78"/>
              </a:rPr>
              <a:t>است باعث رد يك پروژه شش سيگما شود و بايد هنگام انتخاب اين پروژه ها همه اين عوامل را </a:t>
            </a: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صورت </a:t>
            </a:r>
            <a:r>
              <a:rPr lang="ar-SA" altLang="en-US" sz="2400" kern="0" dirty="0">
                <a:solidFill>
                  <a:srgbClr val="000000"/>
                </a:solidFill>
                <a:latin typeface="Arial"/>
                <a:cs typeface="B Nazanin" panose="00000400000000000000" pitchFamily="2" charset="-78"/>
              </a:rPr>
              <a:t>توام در نظر گرفت.</a:t>
            </a:r>
            <a:r>
              <a:rPr lang="en-US" altLang="en-US" sz="2400" kern="0" dirty="0">
                <a:solidFill>
                  <a:srgbClr val="000000"/>
                </a:solidFill>
                <a:latin typeface="Arial"/>
                <a:cs typeface="B Nazanin" panose="00000400000000000000" pitchFamily="2" charset="-78"/>
              </a:rPr>
              <a:t> </a:t>
            </a:r>
          </a:p>
        </p:txBody>
      </p:sp>
    </p:spTree>
    <p:extLst>
      <p:ext uri="{BB962C8B-B14F-4D97-AF65-F5344CB8AC3E}">
        <p14:creationId xmlns:p14="http://schemas.microsoft.com/office/powerpoint/2010/main" val="253614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456" y="304800"/>
            <a:ext cx="6309620" cy="633046"/>
          </a:xfrm>
        </p:spPr>
        <p:txBody>
          <a:bodyPr>
            <a:noAutofit/>
          </a:bodyPr>
          <a:lstStyle/>
          <a:p>
            <a:pPr algn="ctr"/>
            <a:r>
              <a:rPr lang="fa-IR" altLang="en-US"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فرهنگ شش سیگما</a:t>
            </a:r>
            <a:endParaRPr lang="en-US"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1406769" y="1136633"/>
            <a:ext cx="7526216" cy="406265"/>
          </a:xfrm>
          <a:prstGeom prst="rect">
            <a:avLst/>
          </a:prstGeom>
        </p:spPr>
        <p:txBody>
          <a:bodyPr wrap="square">
            <a:spAutoFit/>
          </a:bodyPr>
          <a:lstStyle/>
          <a:p>
            <a:pPr marL="342900" lvl="0" indent="-342900" algn="ctr" defTabSz="914400" rtl="1" fontAlgn="base">
              <a:lnSpc>
                <a:spcPct val="80000"/>
              </a:lnSpc>
              <a:spcBef>
                <a:spcPct val="20000"/>
              </a:spcBef>
              <a:spcAft>
                <a:spcPct val="0"/>
              </a:spcAft>
            </a:pPr>
            <a:r>
              <a:rPr lang="ar-SA" altLang="en-US" sz="2400" b="1" kern="0" dirty="0">
                <a:solidFill>
                  <a:schemeClr val="accent1">
                    <a:lumMod val="50000"/>
                  </a:schemeClr>
                </a:solidFill>
                <a:latin typeface="Arial"/>
                <a:cs typeface="B Nazanin" panose="00000400000000000000" pitchFamily="2" charset="-78"/>
              </a:rPr>
              <a:t>تغيير فرهنگي در سازمان جهت پذيرش فرهنگ شش سيگما</a:t>
            </a:r>
            <a:r>
              <a:rPr lang="en-US" altLang="en-US" sz="2400" b="1" kern="0" dirty="0">
                <a:solidFill>
                  <a:schemeClr val="accent1">
                    <a:lumMod val="50000"/>
                  </a:schemeClr>
                </a:solidFill>
                <a:latin typeface="Arial"/>
                <a:cs typeface="B Nazanin" panose="00000400000000000000" pitchFamily="2" charset="-78"/>
              </a:rPr>
              <a:t> </a:t>
            </a:r>
            <a:endParaRPr lang="fa-IR" altLang="en-US" sz="2400" b="1" kern="0" dirty="0">
              <a:solidFill>
                <a:schemeClr val="accent1">
                  <a:lumMod val="50000"/>
                </a:schemeClr>
              </a:solidFill>
              <a:latin typeface="Arial"/>
              <a:cs typeface="B Nazanin" panose="00000400000000000000" pitchFamily="2" charset="-78"/>
            </a:endParaRPr>
          </a:p>
        </p:txBody>
      </p:sp>
      <p:sp>
        <p:nvSpPr>
          <p:cNvPr id="4" name="Rectangle 3"/>
          <p:cNvSpPr/>
          <p:nvPr/>
        </p:nvSpPr>
        <p:spPr>
          <a:xfrm>
            <a:off x="621323" y="1542898"/>
            <a:ext cx="8862646" cy="4647426"/>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شش سيگما يك راهبرد مديريتي پيشرفته محسوب مي شود</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چرا كه آشنايي با آن مستلزم هماهنگي با ارزش هاي موجود در شركت و فرهنگ آن مي باشد. علاوه بر آن، تغييرات اساسي در زير ساخت و ساختار سازمان را مي طلبد. معمولاً وقتي تغييري مهم رخ مي دهد، افراد سازمان از چيزهاي ناشناخته مي ترسند و نياز به تغيير را احساس و درك نمي كنند، به زبان آوردن جملاتي نظير "ما</a:t>
            </a:r>
            <a:r>
              <a:rPr kumimoji="0" lang="fa-IR"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 </a:t>
            </a:r>
            <a:r>
              <a:rPr kumimoji="0" lang="ar-SA" altLang="en-US" sz="2800" b="0" i="0" u="none" strike="noStrike" kern="0" cap="none" spc="0" normalizeH="0" baseline="0" noProof="0" dirty="0" smtClean="0">
                <a:ln>
                  <a:noFill/>
                </a:ln>
                <a:solidFill>
                  <a:srgbClr val="000000"/>
                </a:solidFill>
                <a:effectLst/>
                <a:uLnTx/>
                <a:uFillTx/>
                <a:latin typeface="Arial"/>
                <a:cs typeface="B Nazanin" panose="00000400000000000000" pitchFamily="2" charset="-78"/>
              </a:rPr>
              <a:t>قبلاً اين را آزمايش كرده ايم اما كار نمي كند" يا "ما هميشه از همين روش استفاده كرده ايم</a:t>
            </a:r>
            <a:r>
              <a:rPr kumimoji="0" lang="fa-IR" altLang="en-US" sz="3200" b="0" i="0" u="none" strike="noStrike" kern="0" cap="none" spc="0" normalizeH="0" baseline="0" noProof="0" dirty="0" smtClean="0">
                <a:ln>
                  <a:noFill/>
                </a:ln>
                <a:solidFill>
                  <a:srgbClr val="000000"/>
                </a:solidFill>
                <a:effectLst/>
                <a:uLnTx/>
                <a:uFillTx/>
                <a:latin typeface="Arial"/>
                <a:cs typeface="B Kamran" panose="00000400000000000000" pitchFamily="2" charset="-78"/>
              </a:rPr>
              <a:t>...</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594872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73" y="445478"/>
            <a:ext cx="7106789" cy="703384"/>
          </a:xfrm>
        </p:spPr>
        <p:txBody>
          <a:bodyPr>
            <a:normAutofit/>
          </a:bodyPr>
          <a:lstStyle/>
          <a:p>
            <a:pPr algn="ctr"/>
            <a:r>
              <a:rPr lang="fa-IR" alt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جایگاه تخصص در پروژه شش سیگما</a:t>
            </a:r>
            <a:endParaRPr 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293078" y="1204622"/>
            <a:ext cx="8768860" cy="406265"/>
          </a:xfrm>
          <a:prstGeom prst="rect">
            <a:avLst/>
          </a:prstGeom>
        </p:spPr>
        <p:txBody>
          <a:bodyPr wrap="square">
            <a:spAutoFit/>
          </a:bodyPr>
          <a:lstStyle/>
          <a:p>
            <a:pPr marL="342900" lvl="0" indent="-342900" algn="ctr" defTabSz="914400" rtl="1" fontAlgn="base">
              <a:lnSpc>
                <a:spcPct val="80000"/>
              </a:lnSpc>
              <a:spcBef>
                <a:spcPct val="20000"/>
              </a:spcBef>
              <a:spcAft>
                <a:spcPct val="0"/>
              </a:spcAft>
            </a:pPr>
            <a:r>
              <a:rPr lang="ar-SA" altLang="en-US" sz="2400" b="1" kern="0" dirty="0">
                <a:solidFill>
                  <a:schemeClr val="accent1">
                    <a:lumMod val="50000"/>
                  </a:schemeClr>
                </a:solidFill>
                <a:latin typeface="Arial"/>
                <a:cs typeface="B Nazanin" panose="00000400000000000000" pitchFamily="2" charset="-78"/>
              </a:rPr>
              <a:t>سطح تخصص تيم پروژه، بر نتايج اجراي كار تاثير قابل توجهي دارند.</a:t>
            </a:r>
            <a:r>
              <a:rPr lang="en-US" altLang="en-US" sz="2400" b="1" kern="0" dirty="0">
                <a:solidFill>
                  <a:schemeClr val="accent1">
                    <a:lumMod val="50000"/>
                  </a:schemeClr>
                </a:solidFill>
                <a:latin typeface="Arial"/>
                <a:cs typeface="B Nazanin" panose="00000400000000000000" pitchFamily="2" charset="-78"/>
              </a:rPr>
              <a:t> </a:t>
            </a:r>
            <a:endParaRPr lang="fa-IR" altLang="en-US" sz="2400" b="1" kern="0" dirty="0">
              <a:solidFill>
                <a:schemeClr val="accent1">
                  <a:lumMod val="50000"/>
                </a:schemeClr>
              </a:solidFill>
              <a:latin typeface="Arial"/>
              <a:cs typeface="B Nazanin" panose="00000400000000000000" pitchFamily="2" charset="-78"/>
            </a:endParaRPr>
          </a:p>
        </p:txBody>
      </p:sp>
      <p:sp>
        <p:nvSpPr>
          <p:cNvPr id="4" name="Rectangle 3"/>
          <p:cNvSpPr/>
          <p:nvPr/>
        </p:nvSpPr>
        <p:spPr>
          <a:xfrm>
            <a:off x="726831" y="2053238"/>
            <a:ext cx="8417169" cy="3108543"/>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800" kern="0" dirty="0">
                <a:solidFill>
                  <a:srgbClr val="000000"/>
                </a:solidFill>
                <a:latin typeface="Arial"/>
                <a:cs typeface="B Nazanin" panose="00000400000000000000" pitchFamily="2" charset="-78"/>
              </a:rPr>
              <a:t>براي استفاده از شش سيگما در سازمان، بايد بستر آن فراهم </a:t>
            </a:r>
            <a:r>
              <a:rPr lang="ar-SA" altLang="en-US" sz="2800" kern="0" dirty="0" smtClean="0">
                <a:solidFill>
                  <a:srgbClr val="000000"/>
                </a:solidFill>
                <a:latin typeface="Arial"/>
                <a:cs typeface="B Nazanin" panose="00000400000000000000" pitchFamily="2" charset="-78"/>
              </a:rPr>
              <a:t>باشد</a:t>
            </a:r>
            <a:r>
              <a:rPr lang="en-US" altLang="en-US" sz="2800" kern="0" dirty="0">
                <a:solidFill>
                  <a:srgbClr val="000000"/>
                </a:solidFill>
                <a:latin typeface="Arial"/>
                <a:cs typeface="B Nazanin" panose="00000400000000000000" pitchFamily="2" charset="-78"/>
              </a:rPr>
              <a:t>.</a:t>
            </a:r>
            <a:r>
              <a:rPr lang="ar-SA" altLang="en-US" sz="2800" kern="0" dirty="0" smtClean="0">
                <a:solidFill>
                  <a:srgbClr val="000000"/>
                </a:solidFill>
                <a:latin typeface="Arial"/>
                <a:cs typeface="B Nazanin" panose="00000400000000000000" pitchFamily="2" charset="-78"/>
              </a:rPr>
              <a:t> </a:t>
            </a:r>
            <a:r>
              <a:rPr lang="ar-SA" altLang="en-US" sz="2800" kern="0" dirty="0">
                <a:solidFill>
                  <a:srgbClr val="000000"/>
                </a:solidFill>
                <a:latin typeface="Arial"/>
                <a:cs typeface="B Nazanin" panose="00000400000000000000" pitchFamily="2" charset="-78"/>
              </a:rPr>
              <a:t>براي مثال، داشتن مهارت هاي ارتباطي، راهبرد و متمركز بر برنامه بلند مدت و كار گروهي بسيار مطلوب است. علاوه بر آن، براي پياده كردن شش سيگما بايد منابع و سرمايه گذاري كافي وجود داشته باشد.</a:t>
            </a:r>
          </a:p>
          <a:p>
            <a:pPr marL="342900" lvl="0" indent="-342900" algn="just" defTabSz="914400" rtl="1" fontAlgn="base">
              <a:lnSpc>
                <a:spcPct val="80000"/>
              </a:lnSpc>
              <a:spcBef>
                <a:spcPct val="20000"/>
              </a:spcBef>
              <a:spcAft>
                <a:spcPct val="0"/>
              </a:spcAft>
            </a:pPr>
            <a:r>
              <a:rPr lang="ar-SA" altLang="en-US" sz="2800" kern="0" dirty="0">
                <a:solidFill>
                  <a:srgbClr val="000000"/>
                </a:solidFill>
                <a:latin typeface="Arial"/>
                <a:cs typeface="B Kamran" panose="00000400000000000000" pitchFamily="2" charset="-78"/>
              </a:rPr>
              <a:t> </a:t>
            </a:r>
            <a:r>
              <a:rPr lang="fa-IR" altLang="en-US" sz="2800" kern="0" dirty="0">
                <a:solidFill>
                  <a:srgbClr val="000000"/>
                </a:solidFill>
                <a:latin typeface="Arial"/>
                <a:cs typeface="B Kamran" panose="00000400000000000000" pitchFamily="2" charset="-78"/>
              </a:rPr>
              <a:t>	</a:t>
            </a:r>
          </a:p>
        </p:txBody>
      </p:sp>
    </p:spTree>
    <p:extLst>
      <p:ext uri="{BB962C8B-B14F-4D97-AF65-F5344CB8AC3E}">
        <p14:creationId xmlns:p14="http://schemas.microsoft.com/office/powerpoint/2010/main" val="299973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305846" y="1266092"/>
            <a:ext cx="9717385" cy="4302370"/>
          </a:xfrm>
        </p:spPr>
        <p:txBody>
          <a:bodyPr>
            <a:normAutofit fontScale="90000"/>
          </a:bodyPr>
          <a:lstStyle/>
          <a:p>
            <a:pPr marL="342900" lvl="0" indent="-342900" algn="r" defTabSz="914400" rtl="1" fontAlgn="base">
              <a:spcBef>
                <a:spcPct val="20000"/>
              </a:spcBef>
              <a:spcAft>
                <a:spcPct val="0"/>
              </a:spcAft>
            </a:pPr>
            <a:r>
              <a:rPr lang="en-US" altLang="en-US" sz="2800" kern="0" dirty="0">
                <a:solidFill>
                  <a:srgbClr val="000000"/>
                </a:solidFill>
                <a:latin typeface="Arial"/>
                <a:ea typeface="+mn-ea"/>
                <a:cs typeface="B Kamran" panose="00000400000000000000" pitchFamily="2" charset="-78"/>
              </a:rPr>
              <a:t> 	</a:t>
            </a:r>
            <a:r>
              <a:rPr lang="ar-SA" altLang="en-US" sz="2800" kern="0" dirty="0">
                <a:solidFill>
                  <a:srgbClr val="000000"/>
                </a:solidFill>
                <a:latin typeface="Arial"/>
                <a:cs typeface="B Nazanin" panose="00000400000000000000" pitchFamily="2" charset="-78"/>
              </a:rPr>
              <a:t>سير پيشرفت ابزارهاي كيفيت، به فلسفه شش سيگما منتهي شده است كه راهي براي توسعه پتانسيل هاي سازماني </a:t>
            </a:r>
            <a:r>
              <a:rPr lang="fa-IR" altLang="en-US" sz="2800" kern="0" dirty="0">
                <a:solidFill>
                  <a:srgbClr val="000000"/>
                </a:solidFill>
                <a:latin typeface="Arial"/>
                <a:cs typeface="B Nazanin" panose="00000400000000000000" pitchFamily="2" charset="-78"/>
              </a:rPr>
              <a:t>است</a:t>
            </a:r>
            <a:r>
              <a:rPr lang="ar-SA" altLang="en-US" sz="2800" kern="0" dirty="0">
                <a:solidFill>
                  <a:srgbClr val="000000"/>
                </a:solidFill>
                <a:latin typeface="Arial"/>
                <a:cs typeface="B Nazanin" panose="00000400000000000000" pitchFamily="2" charset="-78"/>
              </a:rPr>
              <a:t>. </a:t>
            </a:r>
            <a:r>
              <a:rPr lang="fa-IR" altLang="en-US" sz="2800" kern="0" dirty="0">
                <a:solidFill>
                  <a:srgbClr val="000000"/>
                </a:solidFill>
                <a:latin typeface="Arial"/>
                <a:cs typeface="B Nazanin" panose="00000400000000000000" pitchFamily="2" charset="-78"/>
              </a:rPr>
              <a:t/>
            </a:r>
            <a:br>
              <a:rPr lang="fa-IR" altLang="en-US" sz="2800" kern="0" dirty="0">
                <a:solidFill>
                  <a:srgbClr val="000000"/>
                </a:solidFill>
                <a:latin typeface="Arial"/>
                <a:cs typeface="B Nazanin" panose="00000400000000000000" pitchFamily="2" charset="-78"/>
              </a:rPr>
            </a:br>
            <a:r>
              <a:rPr lang="ar-SA" altLang="en-US" sz="2800" kern="0" dirty="0">
                <a:solidFill>
                  <a:srgbClr val="000000"/>
                </a:solidFill>
                <a:latin typeface="Arial"/>
                <a:cs typeface="B Nazanin" panose="00000400000000000000" pitchFamily="2" charset="-78"/>
              </a:rPr>
              <a:t>يكي از مهم</a:t>
            </a:r>
            <a:r>
              <a:rPr lang="fa-IR" altLang="en-US" sz="2800" kern="0" dirty="0">
                <a:solidFill>
                  <a:srgbClr val="000000"/>
                </a:solidFill>
                <a:latin typeface="Arial"/>
                <a:cs typeface="B Nazanin" panose="00000400000000000000" pitchFamily="2" charset="-78"/>
              </a:rPr>
              <a:t> </a:t>
            </a:r>
            <a:r>
              <a:rPr lang="ar-SA" altLang="en-US" sz="2800" kern="0" dirty="0">
                <a:solidFill>
                  <a:srgbClr val="000000"/>
                </a:solidFill>
                <a:latin typeface="Arial"/>
                <a:cs typeface="B Nazanin" panose="00000400000000000000" pitchFamily="2" charset="-78"/>
              </a:rPr>
              <a:t>ترين مباحث شش سيگما، موضوع انتخاب پروژه هاي مربوطه </a:t>
            </a:r>
            <a:r>
              <a:rPr lang="fa-IR" altLang="en-US" sz="2800" kern="0" dirty="0">
                <a:solidFill>
                  <a:srgbClr val="000000"/>
                </a:solidFill>
                <a:latin typeface="Arial"/>
                <a:cs typeface="B Nazanin" panose="00000400000000000000" pitchFamily="2" charset="-78"/>
              </a:rPr>
              <a:t>است</a:t>
            </a:r>
            <a:r>
              <a:rPr lang="ar-SA" altLang="en-US" sz="2800" kern="0" dirty="0">
                <a:solidFill>
                  <a:srgbClr val="000000"/>
                </a:solidFill>
                <a:latin typeface="Arial"/>
                <a:cs typeface="B Nazanin" panose="00000400000000000000" pitchFamily="2" charset="-78"/>
              </a:rPr>
              <a:t>. يك پروژه شش سيگما عبارت است از برنامه ريزي براي حل يك مشكل، كه داراي مجموعه اي از معيارها بوده ب</a:t>
            </a:r>
            <a:r>
              <a:rPr lang="fa-IR" altLang="en-US" sz="2800" kern="0" dirty="0">
                <a:solidFill>
                  <a:srgbClr val="000000"/>
                </a:solidFill>
                <a:latin typeface="Arial"/>
                <a:cs typeface="B Nazanin" panose="00000400000000000000" pitchFamily="2" charset="-78"/>
              </a:rPr>
              <a:t>ه </a:t>
            </a:r>
            <a:r>
              <a:rPr lang="ar-SA" altLang="en-US" sz="2800" kern="0" dirty="0">
                <a:solidFill>
                  <a:srgbClr val="000000"/>
                </a:solidFill>
                <a:latin typeface="Arial"/>
                <a:cs typeface="B Nazanin" panose="00000400000000000000" pitchFamily="2" charset="-78"/>
              </a:rPr>
              <a:t>طوري كه مي توانند ب</a:t>
            </a:r>
            <a:r>
              <a:rPr lang="fa-IR" altLang="en-US" sz="2800" kern="0" dirty="0">
                <a:solidFill>
                  <a:srgbClr val="000000"/>
                </a:solidFill>
                <a:latin typeface="Arial"/>
                <a:cs typeface="B Nazanin" panose="00000400000000000000" pitchFamily="2" charset="-78"/>
              </a:rPr>
              <a:t>ه </a:t>
            </a:r>
            <a:r>
              <a:rPr lang="ar-SA" altLang="en-US" sz="2800" kern="0" dirty="0">
                <a:solidFill>
                  <a:srgbClr val="000000"/>
                </a:solidFill>
                <a:latin typeface="Arial"/>
                <a:cs typeface="B Nazanin" panose="00000400000000000000" pitchFamily="2" charset="-78"/>
              </a:rPr>
              <a:t>عنوان اهداف پروژه استفاده </a:t>
            </a:r>
            <a:r>
              <a:rPr lang="ar-SA" altLang="en-US" sz="3100" kern="0" dirty="0">
                <a:solidFill>
                  <a:srgbClr val="000000"/>
                </a:solidFill>
                <a:latin typeface="Arial"/>
                <a:ea typeface="+mn-ea"/>
                <a:cs typeface="B Nazanin" panose="00000400000000000000" pitchFamily="2" charset="-78"/>
              </a:rPr>
              <a:t>شوند و آنها را در جهت پيشرفت پروژه </a:t>
            </a:r>
            <a:r>
              <a:rPr lang="ar-SA" altLang="en-US" sz="3100" kern="0" dirty="0" smtClean="0">
                <a:solidFill>
                  <a:srgbClr val="000000"/>
                </a:solidFill>
                <a:latin typeface="Arial"/>
                <a:ea typeface="+mn-ea"/>
                <a:cs typeface="B Nazanin" panose="00000400000000000000" pitchFamily="2" charset="-78"/>
              </a:rPr>
              <a:t>تحليل</a:t>
            </a:r>
            <a:r>
              <a:rPr lang="fa-IR" altLang="en-US" sz="3100" kern="0" dirty="0" smtClean="0">
                <a:solidFill>
                  <a:srgbClr val="000000"/>
                </a:solidFill>
                <a:latin typeface="Arial"/>
                <a:ea typeface="+mn-ea"/>
                <a:cs typeface="B Nazanin" panose="00000400000000000000" pitchFamily="2" charset="-78"/>
              </a:rPr>
              <a:t> </a:t>
            </a:r>
            <a:r>
              <a:rPr lang="ar-SA" altLang="en-US" sz="3100" kern="0" dirty="0" smtClean="0">
                <a:solidFill>
                  <a:srgbClr val="000000"/>
                </a:solidFill>
                <a:latin typeface="Arial"/>
                <a:ea typeface="+mn-ea"/>
                <a:cs typeface="B Nazanin" panose="00000400000000000000" pitchFamily="2" charset="-78"/>
              </a:rPr>
              <a:t>كرد</a:t>
            </a:r>
            <a:r>
              <a:rPr lang="ar-SA" altLang="en-US" sz="3100" kern="0" dirty="0">
                <a:solidFill>
                  <a:srgbClr val="000000"/>
                </a:solidFill>
                <a:latin typeface="Arial"/>
                <a:ea typeface="+mn-ea"/>
                <a:cs typeface="B Nazanin" panose="00000400000000000000" pitchFamily="2" charset="-78"/>
              </a:rPr>
              <a:t>. </a:t>
            </a:r>
            <a:r>
              <a:rPr lang="ar-SA" altLang="en-US" sz="2800" kern="0" dirty="0">
                <a:solidFill>
                  <a:srgbClr val="000000"/>
                </a:solidFill>
                <a:latin typeface="Arial"/>
                <a:cs typeface="B Nazanin" panose="00000400000000000000" pitchFamily="2" charset="-78"/>
              </a:rPr>
              <a:t>انتخاب پروژه هاي شش سيگما در حكم چيدن اولين رديف آجرهاي يك ديوار است كه اگر ب</a:t>
            </a:r>
            <a:r>
              <a:rPr lang="fa-IR" altLang="en-US" sz="2800" kern="0" dirty="0">
                <a:solidFill>
                  <a:srgbClr val="000000"/>
                </a:solidFill>
                <a:latin typeface="Arial"/>
                <a:cs typeface="B Nazanin" panose="00000400000000000000" pitchFamily="2" charset="-78"/>
              </a:rPr>
              <a:t>ه </a:t>
            </a:r>
            <a:r>
              <a:rPr lang="ar-SA" altLang="en-US" sz="2800" kern="0" dirty="0">
                <a:solidFill>
                  <a:srgbClr val="000000"/>
                </a:solidFill>
                <a:latin typeface="Arial"/>
                <a:cs typeface="B Nazanin" panose="00000400000000000000" pitchFamily="2" charset="-78"/>
              </a:rPr>
              <a:t>صورت علمي صورت گيرد، اثربخشي قابل ملاحظه اي در فاز اجراي پروژه شش سيگما عايد مي سازد. در اين مقاله به رويكردهاي انتخاب پروژه هاي شش سيگما و مهم</a:t>
            </a:r>
            <a:r>
              <a:rPr lang="fa-IR" altLang="en-US" sz="2800" kern="0" dirty="0">
                <a:solidFill>
                  <a:srgbClr val="000000"/>
                </a:solidFill>
                <a:latin typeface="Arial"/>
                <a:cs typeface="B Nazanin" panose="00000400000000000000" pitchFamily="2" charset="-78"/>
              </a:rPr>
              <a:t> </a:t>
            </a:r>
            <a:r>
              <a:rPr lang="ar-SA" altLang="en-US" sz="2800" kern="0" dirty="0">
                <a:solidFill>
                  <a:srgbClr val="000000"/>
                </a:solidFill>
                <a:latin typeface="Arial"/>
                <a:cs typeface="B Nazanin" panose="00000400000000000000" pitchFamily="2" charset="-78"/>
              </a:rPr>
              <a:t>ترين فاكتورهاي مورد بحث در اين </a:t>
            </a:r>
            <a:r>
              <a:rPr lang="ar-SA" altLang="en-US" sz="2800" kern="0" dirty="0" smtClean="0">
                <a:solidFill>
                  <a:srgbClr val="000000"/>
                </a:solidFill>
                <a:latin typeface="Arial"/>
                <a:cs typeface="B Nazanin" panose="00000400000000000000" pitchFamily="2" charset="-78"/>
              </a:rPr>
              <a:t>حوزه</a:t>
            </a:r>
            <a:r>
              <a:rPr lang="en-US" altLang="en-US" sz="2800" kern="0" dirty="0" smtClean="0">
                <a:solidFill>
                  <a:srgbClr val="000000"/>
                </a:solidFill>
                <a:latin typeface="Arial"/>
                <a:cs typeface="B Nazanin" panose="00000400000000000000" pitchFamily="2" charset="-78"/>
              </a:rPr>
              <a:t> </a:t>
            </a:r>
            <a:r>
              <a:rPr lang="fa-IR" altLang="en-US" sz="2800" kern="0" dirty="0" smtClean="0">
                <a:solidFill>
                  <a:srgbClr val="000000"/>
                </a:solidFill>
                <a:latin typeface="Arial"/>
                <a:cs typeface="B Nazanin" panose="00000400000000000000" pitchFamily="2" charset="-78"/>
              </a:rPr>
              <a:t>پرداخته می شود.</a:t>
            </a:r>
            <a:r>
              <a:rPr lang="fa-IR" altLang="en-US" sz="2800" kern="0" dirty="0">
                <a:solidFill>
                  <a:srgbClr val="000000"/>
                </a:solidFill>
                <a:latin typeface="Arial"/>
                <a:cs typeface="B Nazanin" panose="00000400000000000000" pitchFamily="2" charset="-78"/>
              </a:rPr>
              <a:t/>
            </a:r>
            <a:br>
              <a:rPr lang="fa-IR" altLang="en-US" sz="2800" kern="0" dirty="0">
                <a:solidFill>
                  <a:srgbClr val="000000"/>
                </a:solidFill>
                <a:latin typeface="Arial"/>
                <a:cs typeface="B Nazanin" panose="00000400000000000000" pitchFamily="2" charset="-78"/>
              </a:rPr>
            </a:br>
            <a:r>
              <a:rPr lang="en-US" altLang="en-US" sz="2800" kern="0" dirty="0">
                <a:solidFill>
                  <a:srgbClr val="000000"/>
                </a:solidFill>
                <a:latin typeface="Arial"/>
                <a:ea typeface="+mn-ea"/>
                <a:cs typeface="B Nazanin" panose="00000400000000000000" pitchFamily="2" charset="-78"/>
              </a:rPr>
              <a:t/>
            </a:r>
            <a:br>
              <a:rPr lang="en-US" altLang="en-US" sz="2800" kern="0" dirty="0">
                <a:solidFill>
                  <a:srgbClr val="000000"/>
                </a:solidFill>
                <a:latin typeface="Arial"/>
                <a:ea typeface="+mn-ea"/>
                <a:cs typeface="B Nazanin" panose="00000400000000000000" pitchFamily="2" charset="-78"/>
              </a:rPr>
            </a:br>
            <a:r>
              <a:rPr lang="en-US" dirty="0" smtClean="0">
                <a:solidFill>
                  <a:schemeClr val="tx1"/>
                </a:solidFill>
                <a:cs typeface="B Nazanin" panose="00000400000000000000" pitchFamily="2" charset="-78"/>
              </a:rPr>
              <a:t/>
            </a:r>
            <a:br>
              <a:rPr lang="en-US" dirty="0" smtClean="0">
                <a:solidFill>
                  <a:schemeClr val="tx1"/>
                </a:solidFill>
                <a:cs typeface="B Nazanin" panose="00000400000000000000" pitchFamily="2" charset="-78"/>
              </a:rPr>
            </a:br>
            <a:r>
              <a:rPr lang="fa-IR" dirty="0">
                <a:solidFill>
                  <a:schemeClr val="tx1"/>
                </a:solidFill>
                <a:cs typeface="B Nazanin" panose="00000400000000000000" pitchFamily="2" charset="-78"/>
              </a:rPr>
              <a:t/>
            </a:r>
            <a:br>
              <a:rPr lang="fa-IR" dirty="0">
                <a:solidFill>
                  <a:schemeClr val="tx1"/>
                </a:solidFill>
                <a:cs typeface="B Nazanin" panose="00000400000000000000" pitchFamily="2" charset="-78"/>
              </a:rPr>
            </a:br>
            <a:endParaRPr lang="en-US" dirty="0">
              <a:solidFill>
                <a:schemeClr val="tx1"/>
              </a:solidFill>
              <a:cs typeface="B Nazanin" panose="00000400000000000000" pitchFamily="2" charset="-78"/>
            </a:endParaRPr>
          </a:p>
        </p:txBody>
      </p:sp>
      <p:sp>
        <p:nvSpPr>
          <p:cNvPr id="3" name="Title 1"/>
          <p:cNvSpPr txBox="1">
            <a:spLocks/>
          </p:cNvSpPr>
          <p:nvPr/>
        </p:nvSpPr>
        <p:spPr>
          <a:xfrm>
            <a:off x="677334" y="609600"/>
            <a:ext cx="8596668" cy="656492"/>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defTabSz="914400" fontAlgn="base">
              <a:spcAft>
                <a:spcPct val="0"/>
              </a:spcAft>
            </a:pPr>
            <a:r>
              <a:rPr lang="fa-IR" altLang="en-US" sz="4000" b="1" dirty="0" smtClean="0">
                <a:solidFill>
                  <a:srgbClr val="942054"/>
                </a:solidFill>
                <a:latin typeface="Times New Roman" panose="02020603050405020304" pitchFamily="18" charset="0"/>
                <a:ea typeface="+mn-ea"/>
                <a:cs typeface="B Nazanin" panose="00000400000000000000" pitchFamily="2" charset="-78"/>
              </a:rPr>
              <a:t>مقدمه</a:t>
            </a:r>
            <a:endParaRPr lang="en-US" dirty="0"/>
          </a:p>
        </p:txBody>
      </p:sp>
    </p:spTree>
    <p:extLst>
      <p:ext uri="{BB962C8B-B14F-4D97-AF65-F5344CB8AC3E}">
        <p14:creationId xmlns:p14="http://schemas.microsoft.com/office/powerpoint/2010/main" val="22731618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995" y="703386"/>
            <a:ext cx="6872328" cy="597876"/>
          </a:xfrm>
        </p:spPr>
        <p:txBody>
          <a:bodyPr>
            <a:normAutofit fontScale="90000"/>
          </a:bodyPr>
          <a:lstStyle/>
          <a:p>
            <a:pPr algn="ctr" rtl="1"/>
            <a:r>
              <a:rPr lang="fa-IR" altLang="en-US" b="1" kern="0" dirty="0" smtClean="0">
                <a:ln w="22225">
                  <a:solidFill>
                    <a:schemeClr val="accent2"/>
                  </a:solidFill>
                  <a:prstDash val="solid"/>
                </a:ln>
                <a:solidFill>
                  <a:schemeClr val="accent2">
                    <a:lumMod val="40000"/>
                    <a:lumOff val="60000"/>
                  </a:schemeClr>
                </a:solidFill>
                <a:latin typeface="Arial"/>
                <a:cs typeface="B Nazanin" panose="00000400000000000000" pitchFamily="2" charset="-78"/>
              </a:rPr>
              <a:t>نیازمندی های اجرای </a:t>
            </a:r>
            <a:r>
              <a:rPr lang="fa-IR" altLang="en-US"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صحیح </a:t>
            </a:r>
            <a:r>
              <a:rPr lang="fa-IR" altLang="en-US" b="1" kern="0" dirty="0" smtClean="0">
                <a:ln w="22225">
                  <a:solidFill>
                    <a:schemeClr val="accent2"/>
                  </a:solidFill>
                  <a:prstDash val="solid"/>
                </a:ln>
                <a:solidFill>
                  <a:schemeClr val="accent2">
                    <a:lumMod val="40000"/>
                    <a:lumOff val="60000"/>
                  </a:schemeClr>
                </a:solidFill>
                <a:latin typeface="Arial"/>
                <a:cs typeface="B Nazanin" panose="00000400000000000000" pitchFamily="2" charset="-78"/>
              </a:rPr>
              <a:t>پروژه</a:t>
            </a:r>
            <a:endParaRPr lang="en-US"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356251" y="1514124"/>
            <a:ext cx="8897815" cy="387798"/>
          </a:xfrm>
          <a:prstGeom prst="rect">
            <a:avLst/>
          </a:prstGeom>
        </p:spPr>
        <p:txBody>
          <a:bodyPr wrap="square">
            <a:spAutoFit/>
          </a:bodyPr>
          <a:lstStyle/>
          <a:p>
            <a:pPr marL="342900" lvl="0" indent="-342900" algn="ctr" defTabSz="914400" rtl="1" fontAlgn="base">
              <a:lnSpc>
                <a:spcPct val="80000"/>
              </a:lnSpc>
              <a:spcBef>
                <a:spcPct val="20000"/>
              </a:spcBef>
              <a:spcAft>
                <a:spcPct val="0"/>
              </a:spcAft>
            </a:pPr>
            <a:r>
              <a:rPr lang="ar-SA" altLang="en-US" sz="2400" b="1" kern="0" dirty="0">
                <a:solidFill>
                  <a:schemeClr val="accent1">
                    <a:lumMod val="50000"/>
                  </a:schemeClr>
                </a:solidFill>
                <a:latin typeface="Arial"/>
                <a:cs typeface="B Nazanin" panose="00000400000000000000" pitchFamily="2" charset="-78"/>
              </a:rPr>
              <a:t>خط سير اجراي پروژه به مواردي چون حمايت مديريت و سرمايه گذاري وابسته است.</a:t>
            </a:r>
            <a:r>
              <a:rPr lang="en-US" altLang="en-US" sz="2400" b="1" kern="0" dirty="0">
                <a:solidFill>
                  <a:schemeClr val="accent1">
                    <a:lumMod val="50000"/>
                  </a:schemeClr>
                </a:solidFill>
                <a:latin typeface="Arial"/>
                <a:cs typeface="B Nazanin" panose="00000400000000000000" pitchFamily="2" charset="-78"/>
              </a:rPr>
              <a:t> </a:t>
            </a:r>
            <a:endParaRPr lang="fa-IR" altLang="en-US" sz="2400" b="1" kern="0" dirty="0">
              <a:solidFill>
                <a:schemeClr val="accent1">
                  <a:lumMod val="50000"/>
                </a:schemeClr>
              </a:solidFill>
              <a:latin typeface="Arial"/>
              <a:cs typeface="B Nazanin" panose="00000400000000000000" pitchFamily="2" charset="-78"/>
            </a:endParaRPr>
          </a:p>
        </p:txBody>
      </p:sp>
      <p:sp>
        <p:nvSpPr>
          <p:cNvPr id="4" name="Rectangle 3"/>
          <p:cNvSpPr/>
          <p:nvPr/>
        </p:nvSpPr>
        <p:spPr>
          <a:xfrm>
            <a:off x="539262" y="2114784"/>
            <a:ext cx="8714803" cy="2954655"/>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8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كساني كه از شش سيگما استفاده كرده اند اذعان دارند كه در اين پروژه </a:t>
            </a:r>
            <a:r>
              <a:rPr lang="fa-IR" altLang="en-US" sz="2400" kern="0" dirty="0" smtClean="0">
                <a:solidFill>
                  <a:srgbClr val="000000"/>
                </a:solidFill>
                <a:latin typeface="Arial"/>
                <a:cs typeface="B Nazanin" panose="00000400000000000000" pitchFamily="2" charset="-78"/>
              </a:rPr>
              <a:t/>
            </a:r>
            <a:br>
              <a:rPr lang="fa-IR" altLang="en-US" sz="2400" kern="0" dirty="0" smtClean="0">
                <a:solidFill>
                  <a:srgbClr val="000000"/>
                </a:solidFill>
                <a:latin typeface="Arial"/>
                <a:cs typeface="B Nazanin" panose="00000400000000000000" pitchFamily="2" charset="-78"/>
              </a:rPr>
            </a:br>
            <a:r>
              <a:rPr lang="ar-SA" altLang="en-US" sz="2400" kern="0" dirty="0" smtClean="0">
                <a:solidFill>
                  <a:srgbClr val="000000"/>
                </a:solidFill>
                <a:latin typeface="Arial"/>
                <a:cs typeface="B Nazanin" panose="00000400000000000000" pitchFamily="2" charset="-78"/>
              </a:rPr>
              <a:t>مهم</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ترين عامل، </a:t>
            </a:r>
            <a:r>
              <a:rPr lang="ar-SA" altLang="en-US" sz="2400" kern="0" dirty="0">
                <a:solidFill>
                  <a:srgbClr val="000000"/>
                </a:solidFill>
                <a:latin typeface="Arial"/>
                <a:cs typeface="B Nazanin" panose="00000400000000000000" pitchFamily="2" charset="-78"/>
              </a:rPr>
              <a:t>پشتيباني مديريت </a:t>
            </a:r>
            <a:r>
              <a:rPr lang="ar-SA" altLang="en-US" sz="2400" kern="0" dirty="0" smtClean="0">
                <a:solidFill>
                  <a:srgbClr val="000000"/>
                </a:solidFill>
                <a:latin typeface="Arial"/>
                <a:cs typeface="B Nazanin" panose="00000400000000000000" pitchFamily="2" charset="-78"/>
              </a:rPr>
              <a:t>و</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انگيزش </a:t>
            </a:r>
            <a:r>
              <a:rPr lang="ar-SA" altLang="en-US" sz="2400" kern="0" dirty="0">
                <a:solidFill>
                  <a:srgbClr val="000000"/>
                </a:solidFill>
                <a:latin typeface="Arial"/>
                <a:cs typeface="B Nazanin" panose="00000400000000000000" pitchFamily="2" charset="-78"/>
              </a:rPr>
              <a:t>بالا محسوب مي شود. افراد بالاترين سطح سازماني بايد به شش سيگما متوسل شوند. تمامي شركت ها از </a:t>
            </a:r>
            <a:r>
              <a:rPr lang="ar-SA" altLang="en-US" sz="2400" kern="0" dirty="0" smtClean="0">
                <a:solidFill>
                  <a:srgbClr val="000000"/>
                </a:solidFill>
                <a:latin typeface="Arial"/>
                <a:cs typeface="B Nazanin" panose="00000400000000000000" pitchFamily="2" charset="-78"/>
              </a:rPr>
              <a:t>فعاليت</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 </a:t>
            </a:r>
            <a:r>
              <a:rPr lang="ar-SA" altLang="en-US" sz="2400" kern="0" dirty="0">
                <a:solidFill>
                  <a:srgbClr val="000000"/>
                </a:solidFill>
                <a:latin typeface="Arial"/>
                <a:cs typeface="B Nazanin" panose="00000400000000000000" pitchFamily="2" charset="-78"/>
              </a:rPr>
              <a:t>و ابتكارهاي شش سيگما در دورن خود حمايت مي كنند و به صورت فعالانه در انجام آن شركت </a:t>
            </a:r>
            <a:r>
              <a:rPr lang="fa-IR" altLang="en-US" sz="2400" kern="0" dirty="0" smtClean="0">
                <a:solidFill>
                  <a:srgbClr val="000000"/>
                </a:solidFill>
                <a:latin typeface="Arial"/>
                <a:cs typeface="B Nazanin" panose="00000400000000000000" pitchFamily="2" charset="-78"/>
              </a:rPr>
              <a:t/>
            </a:r>
            <a:br>
              <a:rPr lang="fa-IR" altLang="en-US" sz="2400" kern="0" dirty="0" smtClean="0">
                <a:solidFill>
                  <a:srgbClr val="000000"/>
                </a:solidFill>
                <a:latin typeface="Arial"/>
                <a:cs typeface="B Nazanin" panose="00000400000000000000" pitchFamily="2" charset="-78"/>
              </a:rPr>
            </a:br>
            <a:r>
              <a:rPr lang="ar-SA" altLang="en-US" sz="2400" kern="0" dirty="0" smtClean="0">
                <a:solidFill>
                  <a:srgbClr val="000000"/>
                </a:solidFill>
                <a:latin typeface="Arial"/>
                <a:cs typeface="B Nazanin" panose="00000400000000000000" pitchFamily="2" charset="-78"/>
              </a:rPr>
              <a:t>مي </a:t>
            </a:r>
            <a:r>
              <a:rPr lang="ar-SA" altLang="en-US" sz="2400" kern="0" dirty="0">
                <a:solidFill>
                  <a:srgbClr val="000000"/>
                </a:solidFill>
                <a:latin typeface="Arial"/>
                <a:cs typeface="B Nazanin" panose="00000400000000000000" pitchFamily="2" charset="-78"/>
              </a:rPr>
              <a:t>كنند و وقت خود را به آن اختصاص </a:t>
            </a:r>
            <a:r>
              <a:rPr lang="ar-SA" altLang="en-US" sz="2400" kern="0" dirty="0" smtClean="0">
                <a:solidFill>
                  <a:srgbClr val="000000"/>
                </a:solidFill>
                <a:latin typeface="Arial"/>
                <a:cs typeface="B Nazanin" panose="00000400000000000000" pitchFamily="2" charset="-78"/>
              </a:rPr>
              <a:t>مي دهند.</a:t>
            </a:r>
            <a:endParaRPr lang="en-US"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2894366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760" y="335624"/>
            <a:ext cx="7388143" cy="562708"/>
          </a:xfrm>
        </p:spPr>
        <p:txBody>
          <a:bodyPr>
            <a:noAutofit/>
          </a:bodyPr>
          <a:lstStyle/>
          <a:p>
            <a:pPr algn="ctr"/>
            <a:r>
              <a:rPr lang="fa-IR" alt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نقش نیروی انسانی پروژه</a:t>
            </a:r>
            <a:endParaRPr 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1055078" y="1140575"/>
            <a:ext cx="8042030" cy="406265"/>
          </a:xfrm>
          <a:prstGeom prst="rect">
            <a:avLst/>
          </a:prstGeom>
        </p:spPr>
        <p:txBody>
          <a:bodyPr wrap="square">
            <a:spAutoFit/>
          </a:bodyPr>
          <a:lstStyle/>
          <a:p>
            <a:pPr marL="342900" lvl="0" indent="-342900" algn="ctr" defTabSz="914400" rtl="1" fontAlgn="base">
              <a:lnSpc>
                <a:spcPct val="80000"/>
              </a:lnSpc>
              <a:spcBef>
                <a:spcPct val="20000"/>
              </a:spcBef>
              <a:spcAft>
                <a:spcPct val="0"/>
              </a:spcAft>
            </a:pPr>
            <a:r>
              <a:rPr lang="ar-SA" altLang="en-US" sz="2400" b="1" kern="0" dirty="0">
                <a:solidFill>
                  <a:schemeClr val="accent1">
                    <a:lumMod val="50000"/>
                  </a:schemeClr>
                </a:solidFill>
                <a:latin typeface="Arial"/>
                <a:cs typeface="B Nazanin" panose="00000400000000000000" pitchFamily="2" charset="-78"/>
              </a:rPr>
              <a:t>نقش نيروي انساني </a:t>
            </a:r>
            <a:r>
              <a:rPr lang="ar-SA" altLang="en-US" sz="2400" b="1" kern="0" dirty="0" smtClean="0">
                <a:solidFill>
                  <a:schemeClr val="accent1">
                    <a:lumMod val="50000"/>
                  </a:schemeClr>
                </a:solidFill>
                <a:latin typeface="Arial"/>
                <a:cs typeface="B Nazanin" panose="00000400000000000000" pitchFamily="2" charset="-78"/>
              </a:rPr>
              <a:t>ب</a:t>
            </a:r>
            <a:r>
              <a:rPr lang="fa-IR" altLang="en-US" sz="2400" b="1" kern="0" dirty="0" smtClean="0">
                <a:solidFill>
                  <a:schemeClr val="accent1">
                    <a:lumMod val="50000"/>
                  </a:schemeClr>
                </a:solidFill>
                <a:latin typeface="Arial"/>
                <a:cs typeface="B Nazanin" panose="00000400000000000000" pitchFamily="2" charset="-78"/>
              </a:rPr>
              <a:t>ه </a:t>
            </a:r>
            <a:r>
              <a:rPr lang="ar-SA" altLang="en-US" sz="2400" b="1" kern="0" dirty="0" smtClean="0">
                <a:solidFill>
                  <a:schemeClr val="accent1">
                    <a:lumMod val="50000"/>
                  </a:schemeClr>
                </a:solidFill>
                <a:latin typeface="Arial"/>
                <a:cs typeface="B Nazanin" panose="00000400000000000000" pitchFamily="2" charset="-78"/>
              </a:rPr>
              <a:t>عنوان </a:t>
            </a:r>
            <a:r>
              <a:rPr lang="ar-SA" altLang="en-US" sz="2400" b="1" kern="0" dirty="0">
                <a:solidFill>
                  <a:schemeClr val="accent1">
                    <a:lumMod val="50000"/>
                  </a:schemeClr>
                </a:solidFill>
                <a:latin typeface="Arial"/>
                <a:cs typeface="B Nazanin" panose="00000400000000000000" pitchFamily="2" charset="-78"/>
              </a:rPr>
              <a:t>منبعي مهم در اجراي پروژه ناديده گرفته نشود.</a:t>
            </a:r>
            <a:endParaRPr lang="fa-IR" altLang="en-US" sz="2400" b="1" kern="0" dirty="0">
              <a:solidFill>
                <a:schemeClr val="accent1">
                  <a:lumMod val="50000"/>
                </a:schemeClr>
              </a:solidFill>
              <a:latin typeface="Arial"/>
              <a:cs typeface="B Nazanin" panose="00000400000000000000" pitchFamily="2" charset="-78"/>
            </a:endParaRPr>
          </a:p>
        </p:txBody>
      </p:sp>
      <p:sp>
        <p:nvSpPr>
          <p:cNvPr id="4" name="Rectangle 3"/>
          <p:cNvSpPr/>
          <p:nvPr/>
        </p:nvSpPr>
        <p:spPr>
          <a:xfrm>
            <a:off x="842760" y="1546840"/>
            <a:ext cx="8466666" cy="5170646"/>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  يكي از عوامل اساسي در </a:t>
            </a: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كارگيري </a:t>
            </a:r>
            <a:r>
              <a:rPr lang="ar-SA" altLang="en-US" sz="2400" kern="0" dirty="0">
                <a:solidFill>
                  <a:srgbClr val="000000"/>
                </a:solidFill>
                <a:latin typeface="Arial"/>
                <a:cs typeface="B Nazanin" panose="00000400000000000000" pitchFamily="2" charset="-78"/>
              </a:rPr>
              <a:t>موفقيت آميز پروژه هاي شش سيگما آموزش است. ما بايد به چگونگي اجراي شش سيگما هر چه زودتر پاسخ دهيم و براي افراد فرصتي فراهم كنيم تا از طريق </a:t>
            </a:r>
            <a:r>
              <a:rPr lang="ar-SA" altLang="en-US" sz="2400" kern="0" dirty="0" smtClean="0">
                <a:solidFill>
                  <a:srgbClr val="000000"/>
                </a:solidFill>
                <a:latin typeface="Arial"/>
                <a:cs typeface="B Nazanin" panose="00000400000000000000" pitchFamily="2" charset="-78"/>
              </a:rPr>
              <a:t>كلاس</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هاي </a:t>
            </a:r>
            <a:r>
              <a:rPr lang="ar-SA" altLang="en-US" sz="2400" kern="0" dirty="0">
                <a:solidFill>
                  <a:srgbClr val="000000"/>
                </a:solidFill>
                <a:latin typeface="Arial"/>
                <a:cs typeface="B Nazanin" panose="00000400000000000000" pitchFamily="2" charset="-78"/>
              </a:rPr>
              <a:t>آموزشي سطح درك آنها از شش سيگما افزايش يابد. اگر چه اين افراد آموزش مناسبي را دريافت مي كنند، اما بدين معنا نيست كه تنها افرادي هستند كه در سازمان مسئوليت شش سيگما را </a:t>
            </a:r>
            <a:r>
              <a:rPr lang="ar-SA" altLang="en-US" sz="2400" kern="0" dirty="0" smtClean="0">
                <a:solidFill>
                  <a:srgbClr val="000000"/>
                </a:solidFill>
                <a:latin typeface="Arial"/>
                <a:cs typeface="B Nazanin" panose="00000400000000000000" pitchFamily="2" charset="-78"/>
              </a:rPr>
              <a:t>بر</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عهده </a:t>
            </a:r>
            <a:r>
              <a:rPr lang="ar-SA" altLang="en-US" sz="2400" kern="0" dirty="0">
                <a:solidFill>
                  <a:srgbClr val="000000"/>
                </a:solidFill>
                <a:latin typeface="Arial"/>
                <a:cs typeface="B Nazanin" panose="00000400000000000000" pitchFamily="2" charset="-78"/>
              </a:rPr>
              <a:t>دارند. آنها نمايندگان تغييرند كه بايد بينش شش سيگما را در شركت گسترش دهند. كساني كه فرايند خود را بهتر از هر كس درك مي </a:t>
            </a:r>
            <a:r>
              <a:rPr lang="ar-SA" altLang="en-US" sz="2400" kern="0" dirty="0" smtClean="0">
                <a:solidFill>
                  <a:srgbClr val="000000"/>
                </a:solidFill>
                <a:latin typeface="Arial"/>
                <a:cs typeface="B Nazanin" panose="00000400000000000000" pitchFamily="2" charset="-78"/>
              </a:rPr>
              <a:t>كنند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بايد با آن به طور كامل نيز آشنا شوند چون آنها از </a:t>
            </a:r>
            <a:r>
              <a:rPr lang="ar-SA" altLang="en-US" sz="2400" kern="0" dirty="0" smtClean="0">
                <a:solidFill>
                  <a:srgbClr val="000000"/>
                </a:solidFill>
                <a:latin typeface="Arial"/>
                <a:cs typeface="B Nazanin" panose="00000400000000000000" pitchFamily="2" charset="-78"/>
              </a:rPr>
              <a:t>مهم</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ترين </a:t>
            </a:r>
            <a:r>
              <a:rPr lang="ar-SA" altLang="en-US" sz="2400" kern="0" dirty="0">
                <a:solidFill>
                  <a:srgbClr val="000000"/>
                </a:solidFill>
                <a:latin typeface="Arial"/>
                <a:cs typeface="B Nazanin" panose="00000400000000000000" pitchFamily="2" charset="-78"/>
              </a:rPr>
              <a:t>افرادي هستند كه مي توانند به بهبود كيفيت محصولات و خدمات كمك كنند.</a:t>
            </a:r>
            <a:r>
              <a:rPr lang="ar-SA" altLang="en-US" sz="2800" b="1" kern="0" dirty="0">
                <a:solidFill>
                  <a:srgbClr val="000000"/>
                </a:solidFill>
                <a:latin typeface="Arial"/>
                <a:cs typeface="B Kamran" panose="00000400000000000000" pitchFamily="2" charset="-78"/>
              </a:rPr>
              <a:t>  </a:t>
            </a:r>
            <a:endParaRPr lang="fa-IR"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1067409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0749" y="410308"/>
            <a:ext cx="7212297" cy="597877"/>
          </a:xfrm>
        </p:spPr>
        <p:txBody>
          <a:bodyPr>
            <a:normAutofit/>
          </a:bodyPr>
          <a:lstStyle/>
          <a:p>
            <a:pPr algn="ctr"/>
            <a:r>
              <a:rPr lang="fa-IR" alt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بهبود فرایندها </a:t>
            </a:r>
            <a:endParaRPr 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4" name="Rectangle 3"/>
          <p:cNvSpPr/>
          <p:nvPr/>
        </p:nvSpPr>
        <p:spPr>
          <a:xfrm>
            <a:off x="1230922" y="1008185"/>
            <a:ext cx="7584831" cy="424732"/>
          </a:xfrm>
          <a:prstGeom prst="rect">
            <a:avLst/>
          </a:prstGeom>
        </p:spPr>
        <p:txBody>
          <a:bodyPr wrap="square">
            <a:spAutoFit/>
          </a:bodyPr>
          <a:lstStyle/>
          <a:p>
            <a:pPr marL="342900" lvl="0" indent="-342900" algn="ctr" defTabSz="914400" rtl="1" fontAlgn="base">
              <a:lnSpc>
                <a:spcPct val="90000"/>
              </a:lnSpc>
              <a:spcBef>
                <a:spcPct val="20000"/>
              </a:spcBef>
              <a:spcAft>
                <a:spcPct val="0"/>
              </a:spcAft>
            </a:pPr>
            <a:r>
              <a:rPr lang="ar-SA" altLang="en-US" sz="2400" b="1" kern="0" dirty="0">
                <a:solidFill>
                  <a:schemeClr val="accent1">
                    <a:lumMod val="50000"/>
                  </a:schemeClr>
                </a:solidFill>
                <a:latin typeface="Arial"/>
                <a:cs typeface="B Nazanin" panose="00000400000000000000" pitchFamily="2" charset="-78"/>
              </a:rPr>
              <a:t>تطابق پروژه هاي شش سيگما با معيارهاي فني و بهبود فرآيندها</a:t>
            </a:r>
            <a:endParaRPr lang="en-US" altLang="en-US" sz="2400" b="1" kern="0" dirty="0">
              <a:solidFill>
                <a:schemeClr val="accent1">
                  <a:lumMod val="50000"/>
                </a:schemeClr>
              </a:solidFill>
              <a:latin typeface="Arial"/>
              <a:cs typeface="B Nazanin" panose="00000400000000000000" pitchFamily="2" charset="-78"/>
            </a:endParaRPr>
          </a:p>
        </p:txBody>
      </p:sp>
      <p:sp>
        <p:nvSpPr>
          <p:cNvPr id="5" name="Rectangle 4"/>
          <p:cNvSpPr/>
          <p:nvPr/>
        </p:nvSpPr>
        <p:spPr>
          <a:xfrm>
            <a:off x="715108" y="1606062"/>
            <a:ext cx="8780584" cy="2862322"/>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از اصلي ترين اهداف پروژه هاي شش سيگما بهبود عملكرد فرآيندهاي اصلي سازمان </a:t>
            </a:r>
            <a:r>
              <a:rPr lang="fa-IR" altLang="en-US" sz="2400" kern="0" dirty="0" smtClean="0">
                <a:solidFill>
                  <a:srgbClr val="000000"/>
                </a:solidFill>
                <a:latin typeface="Arial"/>
                <a:cs typeface="B Nazanin" panose="00000400000000000000" pitchFamily="2" charset="-78"/>
              </a:rPr>
              <a:t/>
            </a:r>
            <a:br>
              <a:rPr lang="fa-IR" altLang="en-US" sz="2400" kern="0" dirty="0" smtClean="0">
                <a:solidFill>
                  <a:srgbClr val="000000"/>
                </a:solidFill>
                <a:latin typeface="Arial"/>
                <a:cs typeface="B Nazanin" panose="00000400000000000000" pitchFamily="2" charset="-78"/>
              </a:rPr>
            </a:br>
            <a:r>
              <a:rPr lang="ar-SA" altLang="en-US" sz="2400" kern="0" dirty="0" smtClean="0">
                <a:solidFill>
                  <a:srgbClr val="000000"/>
                </a:solidFill>
                <a:latin typeface="Arial"/>
                <a:cs typeface="B Nazanin" panose="00000400000000000000" pitchFamily="2" charset="-78"/>
              </a:rPr>
              <a:t>مي </a:t>
            </a:r>
            <a:r>
              <a:rPr lang="ar-SA" altLang="en-US" sz="2400" kern="0" dirty="0">
                <a:solidFill>
                  <a:srgbClr val="000000"/>
                </a:solidFill>
                <a:latin typeface="Arial"/>
                <a:cs typeface="B Nazanin" panose="00000400000000000000" pitchFamily="2" charset="-78"/>
              </a:rPr>
              <a:t>باشد. حال اين سوال مطرح است كه براي كدام فرآيندها و </a:t>
            </a:r>
            <a:r>
              <a:rPr lang="ar-SA" altLang="en-US" sz="2400" kern="0" dirty="0" smtClean="0">
                <a:solidFill>
                  <a:srgbClr val="000000"/>
                </a:solidFill>
                <a:latin typeface="Arial"/>
                <a:cs typeface="B Nazanin" panose="00000400000000000000" pitchFamily="2" charset="-78"/>
              </a:rPr>
              <a:t>فعاليت</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هاي </a:t>
            </a:r>
            <a:r>
              <a:rPr lang="ar-SA" altLang="en-US" sz="2400" kern="0" dirty="0">
                <a:solidFill>
                  <a:srgbClr val="000000"/>
                </a:solidFill>
                <a:latin typeface="Arial"/>
                <a:cs typeface="B Nazanin" panose="00000400000000000000" pitchFamily="2" charset="-78"/>
              </a:rPr>
              <a:t>اصلي سازمان پروژه شش سيگما را بايد تعريف كرد. در واقع انتخاب پروژه هاي شش سيگما بدون در نظر گرفتن معيارهاي فني ممكن است با شكست مواجه شده و هزينه هاي زيادي براي سازمان داشته باشد. انتخاب يك پروژه شش سيگما بايد توجيه داشته باشد</a:t>
            </a:r>
            <a:r>
              <a:rPr lang="ar-SA" altLang="en-US" sz="2400" kern="0" dirty="0" smtClean="0">
                <a:solidFill>
                  <a:srgbClr val="000000"/>
                </a:solidFill>
                <a:latin typeface="Arial"/>
                <a:cs typeface="B Nazanin" panose="00000400000000000000" pitchFamily="2" charset="-78"/>
              </a:rPr>
              <a:t>..</a:t>
            </a:r>
            <a:r>
              <a:rPr lang="fa-IR" altLang="en-US" sz="2400" kern="0" dirty="0" smtClean="0">
                <a:solidFill>
                  <a:srgbClr val="000000"/>
                </a:solidFill>
                <a:latin typeface="Arial"/>
                <a:cs typeface="B Nazanin" panose="00000400000000000000" pitchFamily="2" charset="-78"/>
              </a:rPr>
              <a:t>.</a:t>
            </a:r>
            <a:r>
              <a:rPr lang="ar-SA" altLang="en-US" sz="2400" kern="0" dirty="0">
                <a:solidFill>
                  <a:srgbClr val="000000"/>
                </a:solidFill>
                <a:latin typeface="Arial"/>
                <a:cs typeface="B Nazanin" panose="00000400000000000000" pitchFamily="2" charset="-78"/>
              </a:rPr>
              <a:t> </a:t>
            </a:r>
            <a:endParaRPr lang="en-US"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103971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41" y="445477"/>
            <a:ext cx="6438574" cy="539262"/>
          </a:xfrm>
        </p:spPr>
        <p:txBody>
          <a:bodyPr>
            <a:normAutofit fontScale="90000"/>
          </a:bodyPr>
          <a:lstStyle/>
          <a:p>
            <a:pPr algn="ctr"/>
            <a:r>
              <a:rPr lang="fa-IR" alt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بهبود فرایندها</a:t>
            </a:r>
            <a:endParaRPr 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808892" y="1084781"/>
            <a:ext cx="8393723" cy="3970318"/>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از ديگر عواملي كه مي توان توسط آنها پروژه هاي شش سيگما را تعريف </a:t>
            </a:r>
            <a:r>
              <a:rPr lang="ar-SA" altLang="en-US" sz="2400" kern="0" dirty="0" smtClean="0">
                <a:solidFill>
                  <a:srgbClr val="000000"/>
                </a:solidFill>
                <a:latin typeface="Arial"/>
                <a:cs typeface="B Nazanin" panose="00000400000000000000" pitchFamily="2" charset="-78"/>
              </a:rPr>
              <a:t>كرد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شناخت </a:t>
            </a:r>
            <a:r>
              <a:rPr lang="ar-SA" altLang="en-US" sz="2400" kern="0" dirty="0" smtClean="0">
                <a:solidFill>
                  <a:srgbClr val="000000"/>
                </a:solidFill>
                <a:latin typeface="Arial"/>
                <a:cs typeface="B Nazanin" panose="00000400000000000000" pitchFamily="2" charset="-78"/>
              </a:rPr>
              <a:t>شكست</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هاي </a:t>
            </a:r>
            <a:r>
              <a:rPr lang="ar-SA" altLang="en-US" sz="2400" kern="0" dirty="0">
                <a:solidFill>
                  <a:srgbClr val="000000"/>
                </a:solidFill>
                <a:latin typeface="Arial"/>
                <a:cs typeface="B Nazanin" panose="00000400000000000000" pitchFamily="2" charset="-78"/>
              </a:rPr>
              <a:t>بالقوه و بالفعل فرآيندها </a:t>
            </a:r>
            <a:r>
              <a:rPr lang="fa-IR" altLang="en-US" sz="2400" kern="0" dirty="0" smtClean="0">
                <a:solidFill>
                  <a:srgbClr val="000000"/>
                </a:solidFill>
                <a:latin typeface="Arial"/>
                <a:cs typeface="B Nazanin" panose="00000400000000000000" pitchFamily="2" charset="-78"/>
              </a:rPr>
              <a:t>است</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شش سيگما بر روي حذف </a:t>
            </a:r>
            <a:r>
              <a:rPr lang="ar-SA" altLang="en-US" sz="2400" kern="0" dirty="0" smtClean="0">
                <a:solidFill>
                  <a:srgbClr val="000000"/>
                </a:solidFill>
                <a:latin typeface="Arial"/>
                <a:cs typeface="B Nazanin" panose="00000400000000000000" pitchFamily="2" charset="-78"/>
              </a:rPr>
              <a:t>شكست</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 </a:t>
            </a:r>
            <a:r>
              <a:rPr lang="ar-SA" altLang="en-US" sz="2400" kern="0" dirty="0">
                <a:solidFill>
                  <a:srgbClr val="000000"/>
                </a:solidFill>
                <a:latin typeface="Arial"/>
                <a:cs typeface="B Nazanin" panose="00000400000000000000" pitchFamily="2" charset="-78"/>
              </a:rPr>
              <a:t>و نواقص محصولات و فرآيندها تمركز مي </a:t>
            </a:r>
            <a:r>
              <a:rPr lang="ar-SA" altLang="en-US" sz="2400" kern="0" dirty="0" smtClean="0">
                <a:solidFill>
                  <a:srgbClr val="000000"/>
                </a:solidFill>
                <a:latin typeface="Arial"/>
                <a:cs typeface="B Nazanin" panose="00000400000000000000" pitchFamily="2" charset="-78"/>
              </a:rPr>
              <a:t>كند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بنابراين لازم است كه </a:t>
            </a:r>
            <a:r>
              <a:rPr lang="ar-SA" altLang="en-US" sz="2400" kern="0" dirty="0" smtClean="0">
                <a:solidFill>
                  <a:srgbClr val="000000"/>
                </a:solidFill>
                <a:latin typeface="Arial"/>
                <a:cs typeface="B Nazanin" panose="00000400000000000000" pitchFamily="2" charset="-78"/>
              </a:rPr>
              <a:t>شكست</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 </a:t>
            </a:r>
            <a:r>
              <a:rPr lang="ar-SA" altLang="en-US" sz="2400" kern="0" dirty="0">
                <a:solidFill>
                  <a:srgbClr val="000000"/>
                </a:solidFill>
                <a:latin typeface="Arial"/>
                <a:cs typeface="B Nazanin" panose="00000400000000000000" pitchFamily="2" charset="-78"/>
              </a:rPr>
              <a:t>شناخته شود تا بتوان بر روي آنها تمركز كرد. يكي از ابزارهايي كه كمك بسيار زيادي در انتخاب فرآيندهاي اصلي براي تعريف پروژه شش سيگما مي </a:t>
            </a:r>
            <a:r>
              <a:rPr lang="ar-SA" altLang="en-US" sz="2400" kern="0" dirty="0" smtClean="0">
                <a:solidFill>
                  <a:srgbClr val="000000"/>
                </a:solidFill>
                <a:latin typeface="Arial"/>
                <a:cs typeface="B Nazanin" panose="00000400000000000000" pitchFamily="2" charset="-78"/>
              </a:rPr>
              <a:t>كند</a:t>
            </a:r>
            <a:r>
              <a:rPr lang="fa-IR" altLang="en-US" sz="2400" kern="0" dirty="0" smtClean="0">
                <a:solidFill>
                  <a:srgbClr val="000000"/>
                </a:solidFill>
                <a:latin typeface="Arial"/>
                <a:cs typeface="B Nazanin" panose="00000400000000000000" pitchFamily="2" charset="-78"/>
              </a:rPr>
              <a:t>،</a:t>
            </a:r>
            <a:r>
              <a:rPr lang="ar-SA" altLang="en-US" sz="2400" kern="0" dirty="0">
                <a:solidFill>
                  <a:srgbClr val="000000"/>
                </a:solidFill>
                <a:latin typeface="Arial"/>
                <a:cs typeface="B Nazanin" panose="00000400000000000000" pitchFamily="2" charset="-78"/>
              </a:rPr>
              <a:t> ابزار</a:t>
            </a:r>
            <a:r>
              <a:rPr lang="en-US" altLang="en-US" sz="2400" kern="0" dirty="0">
                <a:solidFill>
                  <a:srgbClr val="000000"/>
                </a:solidFill>
                <a:latin typeface="Times New Roman" panose="02020603050405020304" pitchFamily="18" charset="0"/>
                <a:cs typeface="Times New Roman" panose="02020603050405020304" pitchFamily="18" charset="0"/>
              </a:rPr>
              <a:t>FMEA</a:t>
            </a:r>
            <a:r>
              <a:rPr lang="ar-SA" altLang="en-US" sz="2400" kern="0" dirty="0">
                <a:solidFill>
                  <a:srgbClr val="000000"/>
                </a:solidFill>
                <a:latin typeface="Arial"/>
                <a:cs typeface="B Nazanin" panose="00000400000000000000" pitchFamily="2" charset="-78"/>
              </a:rPr>
              <a:t> </a:t>
            </a:r>
            <a:r>
              <a:rPr lang="fa-IR" altLang="en-US" sz="2400" kern="0" dirty="0" smtClean="0">
                <a:solidFill>
                  <a:srgbClr val="000000"/>
                </a:solidFill>
                <a:latin typeface="Arial"/>
                <a:cs typeface="B Nazanin" panose="00000400000000000000" pitchFamily="2" charset="-78"/>
              </a:rPr>
              <a:t>است</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كه </a:t>
            </a:r>
            <a:r>
              <a:rPr lang="ar-SA" altLang="en-US" sz="2400" kern="0" dirty="0" smtClean="0">
                <a:solidFill>
                  <a:srgbClr val="000000"/>
                </a:solidFill>
                <a:latin typeface="Arial"/>
                <a:cs typeface="B Nazanin" panose="00000400000000000000" pitchFamily="2" charset="-78"/>
              </a:rPr>
              <a:t>شكست</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هاي </a:t>
            </a:r>
            <a:r>
              <a:rPr lang="ar-SA" altLang="en-US" sz="2400" kern="0" dirty="0">
                <a:solidFill>
                  <a:srgbClr val="000000"/>
                </a:solidFill>
                <a:latin typeface="Arial"/>
                <a:cs typeface="B Nazanin" panose="00000400000000000000" pitchFamily="2" charset="-78"/>
              </a:rPr>
              <a:t>اصلي و </a:t>
            </a:r>
            <a:r>
              <a:rPr lang="ar-SA" altLang="en-US" sz="2400" kern="0" dirty="0" smtClean="0">
                <a:solidFill>
                  <a:srgbClr val="000000"/>
                </a:solidFill>
                <a:latin typeface="Arial"/>
                <a:cs typeface="B Nazanin" panose="00000400000000000000" pitchFamily="2" charset="-78"/>
              </a:rPr>
              <a:t>مهم</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تر </a:t>
            </a:r>
            <a:r>
              <a:rPr lang="ar-SA" altLang="en-US" sz="2400" kern="0" dirty="0">
                <a:solidFill>
                  <a:srgbClr val="000000"/>
                </a:solidFill>
                <a:latin typeface="Arial"/>
                <a:cs typeface="B Nazanin" panose="00000400000000000000" pitchFamily="2" charset="-78"/>
              </a:rPr>
              <a:t>را تعيين مي كند و فرآيندهاي با اهميت </a:t>
            </a:r>
            <a:r>
              <a:rPr lang="ar-SA" altLang="en-US" sz="2400" kern="0" dirty="0" smtClean="0">
                <a:solidFill>
                  <a:srgbClr val="000000"/>
                </a:solidFill>
                <a:latin typeface="Arial"/>
                <a:cs typeface="B Nazanin" panose="00000400000000000000" pitchFamily="2" charset="-78"/>
              </a:rPr>
              <a:t>بيشتر</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را </a:t>
            </a:r>
            <a:r>
              <a:rPr lang="ar-SA" altLang="en-US" sz="2400" kern="0" dirty="0">
                <a:solidFill>
                  <a:srgbClr val="000000"/>
                </a:solidFill>
                <a:latin typeface="Arial"/>
                <a:cs typeface="B Nazanin" panose="00000400000000000000" pitchFamily="2" charset="-78"/>
              </a:rPr>
              <a:t>نيز معين مي كند</a:t>
            </a:r>
            <a:r>
              <a:rPr lang="ar-SA" altLang="en-US" sz="2400" kern="0" dirty="0" smtClean="0">
                <a:solidFill>
                  <a:srgbClr val="000000"/>
                </a:solidFill>
                <a:latin typeface="Arial"/>
                <a:cs typeface="B Nazanin" panose="00000400000000000000" pitchFamily="2" charset="-78"/>
              </a:rPr>
              <a:t>.</a:t>
            </a:r>
            <a:r>
              <a:rPr lang="fa-IR" altLang="en-US" sz="2400" kern="0" dirty="0" smtClean="0">
                <a:solidFill>
                  <a:srgbClr val="000000"/>
                </a:solidFill>
                <a:latin typeface="Arial"/>
                <a:cs typeface="B Nazanin" panose="00000400000000000000" pitchFamily="2" charset="-78"/>
              </a:rPr>
              <a:t>..</a:t>
            </a:r>
            <a:endParaRPr lang="ar-SA"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2716752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41" y="445477"/>
            <a:ext cx="6438574" cy="539262"/>
          </a:xfrm>
        </p:spPr>
        <p:txBody>
          <a:bodyPr>
            <a:normAutofit fontScale="90000"/>
          </a:bodyPr>
          <a:lstStyle/>
          <a:p>
            <a:pPr algn="ctr"/>
            <a:r>
              <a:rPr lang="fa-IR" alt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بهبود فرایندها</a:t>
            </a:r>
            <a:endParaRPr lang="en-US" sz="32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808892" y="1084781"/>
            <a:ext cx="8393723" cy="2816156"/>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ممكن است </a:t>
            </a: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دلايل </a:t>
            </a:r>
            <a:r>
              <a:rPr lang="ar-SA" altLang="en-US" sz="2400" kern="0" dirty="0">
                <a:solidFill>
                  <a:srgbClr val="000000"/>
                </a:solidFill>
                <a:latin typeface="Arial"/>
                <a:cs typeface="B Nazanin" panose="00000400000000000000" pitchFamily="2" charset="-78"/>
              </a:rPr>
              <a:t>زيادي ابزارهاي بهبود يك </a:t>
            </a:r>
            <a:r>
              <a:rPr lang="ar-SA" altLang="en-US" sz="2400" kern="0" dirty="0" smtClean="0">
                <a:solidFill>
                  <a:srgbClr val="000000"/>
                </a:solidFill>
                <a:latin typeface="Arial"/>
                <a:cs typeface="B Nazanin" panose="00000400000000000000" pitchFamily="2" charset="-78"/>
              </a:rPr>
              <a:t>فرآيند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نظير نبود يك سيستم </a:t>
            </a:r>
            <a:r>
              <a:rPr lang="fa-IR" altLang="en-US" sz="2400" kern="0" dirty="0" smtClean="0">
                <a:solidFill>
                  <a:srgbClr val="000000"/>
                </a:solidFill>
                <a:latin typeface="Arial"/>
                <a:cs typeface="B Nazanin" panose="00000400000000000000" pitchFamily="2" charset="-78"/>
              </a:rPr>
              <a:t/>
            </a:r>
            <a:br>
              <a:rPr lang="fa-IR" altLang="en-US" sz="2400" kern="0" dirty="0" smtClean="0">
                <a:solidFill>
                  <a:srgbClr val="000000"/>
                </a:solidFill>
                <a:latin typeface="Arial"/>
                <a:cs typeface="B Nazanin" panose="00000400000000000000" pitchFamily="2" charset="-78"/>
              </a:rPr>
            </a:br>
            <a:r>
              <a:rPr lang="ar-SA" altLang="en-US" sz="2400" kern="0" dirty="0" smtClean="0">
                <a:solidFill>
                  <a:srgbClr val="000000"/>
                </a:solidFill>
                <a:latin typeface="Arial"/>
                <a:cs typeface="B Nazanin" panose="00000400000000000000" pitchFamily="2" charset="-78"/>
              </a:rPr>
              <a:t>اندازه </a:t>
            </a:r>
            <a:r>
              <a:rPr lang="ar-SA" altLang="en-US" sz="2400" kern="0" dirty="0">
                <a:solidFill>
                  <a:srgbClr val="000000"/>
                </a:solidFill>
                <a:latin typeface="Arial"/>
                <a:cs typeface="B Nazanin" panose="00000400000000000000" pitchFamily="2" charset="-78"/>
              </a:rPr>
              <a:t>گيري مناسب و هزينه زياد </a:t>
            </a:r>
            <a:r>
              <a:rPr lang="ar-SA" altLang="en-US" sz="2400" kern="0" dirty="0" smtClean="0">
                <a:solidFill>
                  <a:srgbClr val="000000"/>
                </a:solidFill>
                <a:latin typeface="Arial"/>
                <a:cs typeface="B Nazanin" panose="00000400000000000000" pitchFamily="2" charset="-78"/>
              </a:rPr>
              <a:t>آن</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موجود نباشد و نتوان </a:t>
            </a: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سادگي </a:t>
            </a:r>
            <a:r>
              <a:rPr lang="ar-SA" altLang="en-US" sz="2400" kern="0" dirty="0">
                <a:solidFill>
                  <a:srgbClr val="000000"/>
                </a:solidFill>
                <a:latin typeface="Arial"/>
                <a:cs typeface="B Nazanin" panose="00000400000000000000" pitchFamily="2" charset="-78"/>
              </a:rPr>
              <a:t>بهبودي روي آن فرآيند ايجاد كرد. به بيان ديگر در انتخاب يك پروژه شش سيگما نه تنها بايد به بهبود فرآيندهاي داراي مشكلات اصلي توجه داشت بلكه بايد به فرآيندهايي كه قابليت بهبود را دارند نيز اهميت داد.</a:t>
            </a:r>
            <a:endParaRPr lang="en-US"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43395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412" y="433754"/>
            <a:ext cx="7435035" cy="63304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ar-SA" altLang="en-US" sz="32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a:cs typeface="B Nazanin" panose="00000400000000000000" pitchFamily="2" charset="-78"/>
              </a:rPr>
              <a:t>آينده 6 سيگما</a:t>
            </a:r>
            <a:endParaRPr lang="en-US" sz="3200" b="1" kern="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a:cs typeface="B Nazanin" panose="00000400000000000000" pitchFamily="2" charset="-78"/>
            </a:endParaRPr>
          </a:p>
        </p:txBody>
      </p:sp>
      <p:sp>
        <p:nvSpPr>
          <p:cNvPr id="3" name="Rectangle 2"/>
          <p:cNvSpPr/>
          <p:nvPr/>
        </p:nvSpPr>
        <p:spPr>
          <a:xfrm>
            <a:off x="492369" y="1375543"/>
            <a:ext cx="9108831" cy="4044184"/>
          </a:xfrm>
          <a:prstGeom prst="rect">
            <a:avLst/>
          </a:prstGeom>
        </p:spPr>
        <p:txBody>
          <a:bodyPr wrap="square">
            <a:spAutoFit/>
          </a:bodyPr>
          <a:lstStyle/>
          <a:p>
            <a:pPr marL="342900" lvl="0" indent="-342900" algn="just" defTabSz="914400" rtl="1" fontAlgn="base">
              <a:lnSpc>
                <a:spcPct val="150000"/>
              </a:lnSpc>
              <a:spcBef>
                <a:spcPct val="20000"/>
              </a:spcBef>
              <a:spcAft>
                <a:spcPct val="0"/>
              </a:spcAft>
            </a:pPr>
            <a:r>
              <a:rPr lang="fa-IR" altLang="en-US" sz="2400" kern="0" dirty="0">
                <a:solidFill>
                  <a:srgbClr val="000000"/>
                </a:solidFill>
                <a:latin typeface="Arial"/>
                <a:cs typeface="B Nazanin" panose="00000400000000000000" pitchFamily="2" charset="-78"/>
              </a:rPr>
              <a:t>6</a:t>
            </a:r>
            <a:r>
              <a:rPr lang="ar-SA" altLang="en-US" sz="2400" kern="0" dirty="0">
                <a:solidFill>
                  <a:srgbClr val="000000"/>
                </a:solidFill>
                <a:latin typeface="Arial"/>
                <a:cs typeface="B Nazanin" panose="00000400000000000000" pitchFamily="2" charset="-78"/>
              </a:rPr>
              <a:t> سيگما احتمالا به عنوان يکي از ابتکارات کليدي براي بهبود پروسه  مديريت  باقي خواهد </a:t>
            </a:r>
            <a:r>
              <a:rPr lang="ar-SA" altLang="en-US" sz="2400" kern="0" dirty="0" smtClean="0">
                <a:solidFill>
                  <a:srgbClr val="000000"/>
                </a:solidFill>
                <a:latin typeface="Arial"/>
                <a:cs typeface="B Nazanin" panose="00000400000000000000" pitchFamily="2" charset="-78"/>
              </a:rPr>
              <a:t>ماند، </a:t>
            </a:r>
            <a:r>
              <a:rPr lang="ar-SA" altLang="en-US" sz="2400" kern="0" dirty="0">
                <a:solidFill>
                  <a:srgbClr val="000000"/>
                </a:solidFill>
                <a:latin typeface="Arial"/>
                <a:cs typeface="B Nazanin" panose="00000400000000000000" pitchFamily="2" charset="-78"/>
              </a:rPr>
              <a:t>نه اينکه از آن به عنوان يک مد زود گذر ياد شود. </a:t>
            </a:r>
            <a:r>
              <a:rPr lang="ar-SA" altLang="en-US" sz="2400" kern="0" dirty="0" smtClean="0">
                <a:solidFill>
                  <a:srgbClr val="000000"/>
                </a:solidFill>
                <a:latin typeface="Arial"/>
                <a:cs typeface="B Nazanin" panose="00000400000000000000" pitchFamily="2" charset="-78"/>
              </a:rPr>
              <a:t>تمرکز </a:t>
            </a:r>
            <a:r>
              <a:rPr lang="ar-SA" altLang="en-US" sz="2400" kern="0" dirty="0">
                <a:solidFill>
                  <a:srgbClr val="000000"/>
                </a:solidFill>
                <a:latin typeface="Arial"/>
                <a:cs typeface="B Nazanin" panose="00000400000000000000" pitchFamily="2" charset="-78"/>
              </a:rPr>
              <a:t>اوليه بايد </a:t>
            </a: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روي </a:t>
            </a:r>
            <a:r>
              <a:rPr lang="ar-SA" altLang="en-US" sz="2400" kern="0" dirty="0">
                <a:solidFill>
                  <a:srgbClr val="000000"/>
                </a:solidFill>
                <a:latin typeface="Arial"/>
                <a:cs typeface="B Nazanin" panose="00000400000000000000" pitchFamily="2" charset="-78"/>
              </a:rPr>
              <a:t>بهبود کل عملکرد مديريت و نه فقط شمارش و اشاره به معايب کوچک </a:t>
            </a:r>
            <a:r>
              <a:rPr lang="ar-SA" altLang="en-US" sz="2400" kern="0" dirty="0" smtClean="0">
                <a:solidFill>
                  <a:srgbClr val="000000"/>
                </a:solidFill>
                <a:latin typeface="Arial"/>
                <a:cs typeface="B Nazanin" panose="00000400000000000000" pitchFamily="2" charset="-78"/>
              </a:rPr>
              <a:t>باشد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endParaRPr lang="ar-SA" altLang="en-US" sz="2400" kern="0" dirty="0">
              <a:solidFill>
                <a:srgbClr val="000000"/>
              </a:solidFill>
              <a:latin typeface="Arial"/>
              <a:cs typeface="B Nazanin" panose="00000400000000000000" pitchFamily="2" charset="-78"/>
            </a:endParaRPr>
          </a:p>
          <a:p>
            <a:pPr marL="342900" lvl="0" indent="-342900" algn="just" defTabSz="914400" rtl="1" fontAlgn="base">
              <a:lnSpc>
                <a:spcPct val="150000"/>
              </a:lnSpc>
              <a:spcBef>
                <a:spcPct val="20000"/>
              </a:spcBef>
              <a:spcAft>
                <a:spcPct val="0"/>
              </a:spcAft>
            </a:pPr>
            <a:r>
              <a:rPr lang="fa-IR" altLang="en-US" sz="2400" kern="0" dirty="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محققين و شاغلين سعي مي کنند تا 6 سيگما را با ديگر روش هاي بديع و ابتکاري موجود در مديريت متحد و تکميل </a:t>
            </a:r>
            <a:r>
              <a:rPr lang="ar-SA" altLang="en-US" sz="2400" kern="0" dirty="0" smtClean="0">
                <a:solidFill>
                  <a:srgbClr val="000000"/>
                </a:solidFill>
                <a:latin typeface="Arial"/>
                <a:cs typeface="B Nazanin" panose="00000400000000000000" pitchFamily="2" charset="-78"/>
              </a:rPr>
              <a:t>کنند، </a:t>
            </a:r>
            <a:r>
              <a:rPr lang="ar-SA" altLang="en-US" sz="2400" kern="0" dirty="0">
                <a:solidFill>
                  <a:srgbClr val="000000"/>
                </a:solidFill>
                <a:latin typeface="Arial"/>
                <a:cs typeface="B Nazanin" panose="00000400000000000000" pitchFamily="2" charset="-78"/>
              </a:rPr>
              <a:t>روش هايي که براي جذاب تر کردن روش 6 سيگما براي </a:t>
            </a:r>
            <a:r>
              <a:rPr lang="ar-SA" altLang="en-US" sz="2400" kern="0" dirty="0" smtClean="0">
                <a:solidFill>
                  <a:srgbClr val="000000"/>
                </a:solidFill>
                <a:latin typeface="Arial"/>
                <a:cs typeface="B Nazanin" panose="00000400000000000000" pitchFamily="2" charset="-78"/>
              </a:rPr>
              <a:t>سازمان</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هاي </a:t>
            </a:r>
            <a:r>
              <a:rPr lang="ar-SA" altLang="en-US" sz="2400" kern="0" dirty="0">
                <a:solidFill>
                  <a:srgbClr val="000000"/>
                </a:solidFill>
                <a:latin typeface="Arial"/>
                <a:cs typeface="B Nazanin" panose="00000400000000000000" pitchFamily="2" charset="-78"/>
              </a:rPr>
              <a:t>مختلفي که هنوز به طور کامل شروع به </a:t>
            </a:r>
            <a:r>
              <a:rPr lang="ar-SA" altLang="en-US" sz="2400" kern="0" dirty="0" smtClean="0">
                <a:solidFill>
                  <a:srgbClr val="000000"/>
                </a:solidFill>
                <a:latin typeface="Arial"/>
                <a:cs typeface="B Nazanin" panose="00000400000000000000" pitchFamily="2" charset="-78"/>
              </a:rPr>
              <a:t>کارگيري </a:t>
            </a:r>
            <a:r>
              <a:rPr lang="ar-SA" altLang="en-US" sz="2400" kern="0" dirty="0">
                <a:solidFill>
                  <a:srgbClr val="000000"/>
                </a:solidFill>
                <a:latin typeface="Arial"/>
                <a:cs typeface="B Nazanin" panose="00000400000000000000" pitchFamily="2" charset="-78"/>
              </a:rPr>
              <a:t>اين روش نکرده اند، وجود داشته اند.</a:t>
            </a:r>
          </a:p>
        </p:txBody>
      </p:sp>
    </p:spTree>
    <p:extLst>
      <p:ext uri="{BB962C8B-B14F-4D97-AF65-F5344CB8AC3E}">
        <p14:creationId xmlns:p14="http://schemas.microsoft.com/office/powerpoint/2010/main" val="3164648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057" y="445477"/>
            <a:ext cx="6755097" cy="621323"/>
          </a:xfrm>
        </p:spPr>
        <p:txBody>
          <a:bodyPr>
            <a:normAutofit/>
          </a:bodyPr>
          <a:lstStyle/>
          <a:p>
            <a:pPr algn="ctr"/>
            <a:r>
              <a:rPr lang="fa-IR" altLang="en-US" sz="29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نتایج بحث</a:t>
            </a:r>
            <a:endParaRPr lang="en-US" sz="29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574431" y="1162285"/>
            <a:ext cx="8651631" cy="5355312"/>
          </a:xfrm>
          <a:prstGeom prst="rect">
            <a:avLst/>
          </a:prstGeom>
        </p:spPr>
        <p:txBody>
          <a:bodyPr wrap="square">
            <a:spAutoFit/>
          </a:bodyPr>
          <a:lstStyle/>
          <a:p>
            <a:pPr lvl="0" algn="just" defTabSz="914400" rtl="1" fontAlgn="base">
              <a:lnSpc>
                <a:spcPct val="150000"/>
              </a:lnSpc>
              <a:spcBef>
                <a:spcPct val="20000"/>
              </a:spcBef>
              <a:spcAft>
                <a:spcPct val="0"/>
              </a:spcAft>
            </a:pP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کارگيري </a:t>
            </a:r>
            <a:r>
              <a:rPr lang="ar-SA" altLang="en-US" sz="2400" kern="0" dirty="0">
                <a:solidFill>
                  <a:srgbClr val="000000"/>
                </a:solidFill>
                <a:latin typeface="Arial"/>
                <a:cs typeface="B Nazanin" panose="00000400000000000000" pitchFamily="2" charset="-78"/>
              </a:rPr>
              <a:t>و اجراي موفق و رشد علاقه </a:t>
            </a:r>
            <a:r>
              <a:rPr lang="ar-SA" altLang="en-US" sz="2400" kern="0" dirty="0" smtClean="0">
                <a:solidFill>
                  <a:srgbClr val="000000"/>
                </a:solidFill>
                <a:latin typeface="Arial"/>
                <a:cs typeface="B Nazanin" panose="00000400000000000000" pitchFamily="2" charset="-78"/>
              </a:rPr>
              <a:t>سازمان</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 </a:t>
            </a:r>
            <a:r>
              <a:rPr lang="ar-SA" altLang="en-US" sz="2400" kern="0" dirty="0">
                <a:solidFill>
                  <a:srgbClr val="000000"/>
                </a:solidFill>
                <a:latin typeface="Arial"/>
                <a:cs typeface="B Nazanin" panose="00000400000000000000" pitchFamily="2" charset="-78"/>
              </a:rPr>
              <a:t>به روش 6 سيگما در </a:t>
            </a:r>
            <a:r>
              <a:rPr lang="ar-SA" altLang="en-US" sz="2400" kern="0" dirty="0" smtClean="0">
                <a:solidFill>
                  <a:srgbClr val="000000"/>
                </a:solidFill>
                <a:latin typeface="Arial"/>
                <a:cs typeface="B Nazanin" panose="00000400000000000000" pitchFamily="2" charset="-78"/>
              </a:rPr>
              <a:t>سال</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هاي </a:t>
            </a:r>
            <a:r>
              <a:rPr lang="ar-SA" altLang="en-US" sz="2400" kern="0" dirty="0">
                <a:solidFill>
                  <a:srgbClr val="000000"/>
                </a:solidFill>
                <a:latin typeface="Arial"/>
                <a:cs typeface="B Nazanin" panose="00000400000000000000" pitchFamily="2" charset="-78"/>
              </a:rPr>
              <a:t>اخير به طرز قابل </a:t>
            </a:r>
            <a:r>
              <a:rPr lang="ar-SA" altLang="en-US" sz="2400" kern="0" dirty="0" smtClean="0">
                <a:solidFill>
                  <a:srgbClr val="000000"/>
                </a:solidFill>
                <a:latin typeface="Arial"/>
                <a:cs typeface="B Nazanin" panose="00000400000000000000" pitchFamily="2" charset="-78"/>
              </a:rPr>
              <a:t>ملا</a:t>
            </a:r>
            <a:r>
              <a:rPr lang="fa-IR" altLang="en-US" sz="2400" kern="0" dirty="0" smtClean="0">
                <a:solidFill>
                  <a:srgbClr val="000000"/>
                </a:solidFill>
                <a:latin typeface="Arial"/>
                <a:cs typeface="B Nazanin" panose="00000400000000000000" pitchFamily="2" charset="-78"/>
              </a:rPr>
              <a:t>ح</a:t>
            </a:r>
            <a:r>
              <a:rPr lang="ar-SA" altLang="en-US" sz="2400" kern="0" dirty="0" smtClean="0">
                <a:solidFill>
                  <a:srgbClr val="000000"/>
                </a:solidFill>
                <a:latin typeface="Arial"/>
                <a:cs typeface="B Nazanin" panose="00000400000000000000" pitchFamily="2" charset="-78"/>
              </a:rPr>
              <a:t>ظه </a:t>
            </a:r>
            <a:r>
              <a:rPr lang="ar-SA" altLang="en-US" sz="2400" kern="0" dirty="0">
                <a:solidFill>
                  <a:srgbClr val="000000"/>
                </a:solidFill>
                <a:latin typeface="Arial"/>
                <a:cs typeface="B Nazanin" panose="00000400000000000000" pitchFamily="2" charset="-78"/>
              </a:rPr>
              <a:t>اي گسترش يافته است. اين روش به سرعت تبديل به يک نيروي محرک اصلي براي بسياري از </a:t>
            </a:r>
            <a:r>
              <a:rPr lang="ar-SA" altLang="en-US" sz="2400" kern="0" dirty="0" smtClean="0">
                <a:solidFill>
                  <a:srgbClr val="000000"/>
                </a:solidFill>
                <a:latin typeface="Arial"/>
                <a:cs typeface="B Nazanin" panose="00000400000000000000" pitchFamily="2" charset="-78"/>
              </a:rPr>
              <a:t>سازمان</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هاي </a:t>
            </a:r>
            <a:r>
              <a:rPr lang="ar-SA" altLang="en-US" sz="2400" kern="0" dirty="0">
                <a:solidFill>
                  <a:srgbClr val="000000"/>
                </a:solidFill>
                <a:latin typeface="Arial"/>
                <a:cs typeface="B Nazanin" panose="00000400000000000000" pitchFamily="2" charset="-78"/>
              </a:rPr>
              <a:t>پروژه محور و تکنولوژي محور مبدل مي شود. </a:t>
            </a:r>
            <a:endParaRPr lang="fa-IR" altLang="en-US" sz="2400" kern="0" dirty="0" smtClean="0">
              <a:solidFill>
                <a:srgbClr val="000000"/>
              </a:solidFill>
              <a:latin typeface="Arial"/>
              <a:cs typeface="B Nazanin" panose="00000400000000000000" pitchFamily="2" charset="-78"/>
            </a:endParaRPr>
          </a:p>
          <a:p>
            <a:pPr lvl="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فاکتورهاي موثر بر پروژه هاي موفق 6 سيگما شامل دخالت و درگيري مديريت و تعهد </a:t>
            </a:r>
            <a:r>
              <a:rPr lang="ar-SA" altLang="en-US" sz="2400" kern="0" dirty="0" smtClean="0">
                <a:solidFill>
                  <a:srgbClr val="000000"/>
                </a:solidFill>
                <a:latin typeface="Arial"/>
                <a:cs typeface="B Nazanin" panose="00000400000000000000" pitchFamily="2" charset="-78"/>
              </a:rPr>
              <a:t>سازماني، مهارت</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هاي </a:t>
            </a:r>
            <a:r>
              <a:rPr lang="ar-SA" altLang="en-US" sz="2400" kern="0" dirty="0">
                <a:solidFill>
                  <a:srgbClr val="000000"/>
                </a:solidFill>
                <a:latin typeface="Arial"/>
                <a:cs typeface="B Nazanin" panose="00000400000000000000" pitchFamily="2" charset="-78"/>
              </a:rPr>
              <a:t>مديريت وکنترل </a:t>
            </a:r>
            <a:r>
              <a:rPr lang="ar-SA" altLang="en-US" sz="2400" kern="0" dirty="0" smtClean="0">
                <a:solidFill>
                  <a:srgbClr val="000000"/>
                </a:solidFill>
                <a:latin typeface="Arial"/>
                <a:cs typeface="B Nazanin" panose="00000400000000000000" pitchFamily="2" charset="-78"/>
              </a:rPr>
              <a:t>پروژه، </a:t>
            </a:r>
            <a:r>
              <a:rPr lang="ar-SA" altLang="en-US" sz="2400" kern="0" dirty="0">
                <a:solidFill>
                  <a:srgbClr val="000000"/>
                </a:solidFill>
                <a:latin typeface="Arial"/>
                <a:cs typeface="B Nazanin" panose="00000400000000000000" pitchFamily="2" charset="-78"/>
              </a:rPr>
              <a:t>تغييرات فرهنگي و آموزش مداوم هستند. درک خصوصيات کليدي موانع </a:t>
            </a:r>
            <a:r>
              <a:rPr lang="ar-SA" altLang="en-US" sz="2400" kern="0" dirty="0" smtClean="0">
                <a:solidFill>
                  <a:srgbClr val="000000"/>
                </a:solidFill>
                <a:latin typeface="Arial"/>
                <a:cs typeface="B Nazanin" panose="00000400000000000000" pitchFamily="2" charset="-78"/>
              </a:rPr>
              <a:t>و</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کاستي </a:t>
            </a:r>
            <a:r>
              <a:rPr lang="ar-SA" altLang="en-US" sz="2400" kern="0" dirty="0">
                <a:solidFill>
                  <a:srgbClr val="000000"/>
                </a:solidFill>
                <a:latin typeface="Arial"/>
                <a:cs typeface="B Nazanin" panose="00000400000000000000" pitchFamily="2" charset="-78"/>
              </a:rPr>
              <a:t>هاي </a:t>
            </a:r>
            <a:r>
              <a:rPr lang="ar-SA" altLang="en-US" sz="2400" kern="0" dirty="0" smtClean="0">
                <a:solidFill>
                  <a:srgbClr val="000000"/>
                </a:solidFill>
                <a:latin typeface="Arial"/>
                <a:cs typeface="B Nazanin" panose="00000400000000000000" pitchFamily="2" charset="-78"/>
              </a:rPr>
              <a:t>6</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سيگما </a:t>
            </a:r>
            <a:r>
              <a:rPr lang="ar-SA" altLang="en-US" sz="2400" kern="0" dirty="0">
                <a:solidFill>
                  <a:srgbClr val="000000"/>
                </a:solidFill>
                <a:latin typeface="Arial"/>
                <a:cs typeface="B Nazanin" panose="00000400000000000000" pitchFamily="2" charset="-78"/>
              </a:rPr>
              <a:t>موقعيت هايي را فراهم مي آورد تا شاغلين بهتر پروژه هاي 6 سيگما را اجرا نمايند </a:t>
            </a:r>
            <a:r>
              <a:rPr lang="ar-SA" altLang="en-US" sz="2400" kern="0" dirty="0" smtClean="0">
                <a:solidFill>
                  <a:srgbClr val="000000"/>
                </a:solidFill>
                <a:latin typeface="Arial"/>
                <a:cs typeface="B Nazanin" panose="00000400000000000000" pitchFamily="2" charset="-78"/>
              </a:rPr>
              <a:t>و </a:t>
            </a:r>
            <a:r>
              <a:rPr lang="ar-SA" altLang="en-US" sz="2400" kern="0" dirty="0">
                <a:solidFill>
                  <a:srgbClr val="000000"/>
                </a:solidFill>
                <a:latin typeface="Arial"/>
                <a:cs typeface="B Nazanin" panose="00000400000000000000" pitchFamily="2" charset="-78"/>
              </a:rPr>
              <a:t>به آنها اجازه مي دهد تا بهتر مسير استراتژيک سازمان خود را حمايت کنند و نياز به هدايت، مربي گري و آموزش را افزايش مي دهد</a:t>
            </a:r>
            <a:r>
              <a:rPr lang="ar-SA" altLang="en-US" sz="2400" kern="0" dirty="0" smtClean="0">
                <a:solidFill>
                  <a:srgbClr val="000000"/>
                </a:solidFill>
                <a:latin typeface="Arial"/>
                <a:cs typeface="B Nazanin" panose="00000400000000000000" pitchFamily="2" charset="-78"/>
              </a:rPr>
              <a:t>.</a:t>
            </a:r>
            <a:r>
              <a:rPr lang="fa-IR" altLang="en-US" sz="2400" kern="0" dirty="0" smtClean="0">
                <a:solidFill>
                  <a:srgbClr val="000000"/>
                </a:solidFill>
                <a:latin typeface="Arial"/>
                <a:cs typeface="B Nazanin" panose="00000400000000000000" pitchFamily="2" charset="-78"/>
              </a:rPr>
              <a:t>..</a:t>
            </a:r>
            <a:endParaRPr lang="ar-SA" altLang="en-US" sz="2400" kern="0" dirty="0">
              <a:solidFill>
                <a:srgbClr val="000000"/>
              </a:solidFill>
              <a:latin typeface="Arial"/>
              <a:cs typeface="B Nazanin" panose="00000400000000000000" pitchFamily="2" charset="-78"/>
            </a:endParaRPr>
          </a:p>
          <a:p>
            <a:pPr lvl="0" algn="just" defTabSz="914400" rtl="1" fontAlgn="base">
              <a:lnSpc>
                <a:spcPct val="80000"/>
              </a:lnSpc>
              <a:spcBef>
                <a:spcPct val="20000"/>
              </a:spcBef>
              <a:spcAft>
                <a:spcPct val="0"/>
              </a:spcAft>
            </a:pPr>
            <a:endParaRPr lang="fa-IR" altLang="en-US" sz="2400" kern="0" dirty="0" smtClean="0">
              <a:solidFill>
                <a:srgbClr val="000000"/>
              </a:solidFill>
              <a:latin typeface="Arial"/>
              <a:cs typeface="B Nazanin" panose="00000400000000000000" pitchFamily="2" charset="-78"/>
            </a:endParaRPr>
          </a:p>
          <a:p>
            <a:pPr lvl="0" algn="just" defTabSz="914400" rtl="1" fontAlgn="base">
              <a:lnSpc>
                <a:spcPct val="80000"/>
              </a:lnSpc>
              <a:spcBef>
                <a:spcPct val="20000"/>
              </a:spcBef>
              <a:spcAft>
                <a:spcPct val="0"/>
              </a:spcAft>
            </a:pPr>
            <a:endParaRPr lang="fa-IR"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375695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057" y="445477"/>
            <a:ext cx="6755097" cy="621323"/>
          </a:xfrm>
        </p:spPr>
        <p:txBody>
          <a:bodyPr>
            <a:normAutofit/>
          </a:bodyPr>
          <a:lstStyle/>
          <a:p>
            <a:pPr algn="ctr"/>
            <a:r>
              <a:rPr lang="fa-IR" altLang="en-US" sz="29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rPr>
              <a:t>نتایج بحث</a:t>
            </a:r>
            <a:endParaRPr lang="en-US" sz="2900" b="1" kern="0" dirty="0">
              <a:ln w="22225">
                <a:solidFill>
                  <a:schemeClr val="accent2"/>
                </a:solidFill>
                <a:prstDash val="solid"/>
              </a:ln>
              <a:solidFill>
                <a:schemeClr val="accent2">
                  <a:lumMod val="40000"/>
                  <a:lumOff val="60000"/>
                </a:schemeClr>
              </a:solidFill>
              <a:latin typeface="Arial"/>
              <a:cs typeface="B Nazanin" panose="00000400000000000000" pitchFamily="2" charset="-78"/>
            </a:endParaRPr>
          </a:p>
        </p:txBody>
      </p:sp>
      <p:sp>
        <p:nvSpPr>
          <p:cNvPr id="3" name="Rectangle 2"/>
          <p:cNvSpPr/>
          <p:nvPr/>
        </p:nvSpPr>
        <p:spPr>
          <a:xfrm>
            <a:off x="574431" y="1162285"/>
            <a:ext cx="8651631" cy="4727448"/>
          </a:xfrm>
          <a:prstGeom prst="rect">
            <a:avLst/>
          </a:prstGeom>
        </p:spPr>
        <p:txBody>
          <a:bodyPr wrap="square">
            <a:spAutoFit/>
          </a:bodyPr>
          <a:lstStyle/>
          <a:p>
            <a:pPr lvl="0" algn="just" defTabSz="914400" rtl="1" fontAlgn="base">
              <a:lnSpc>
                <a:spcPct val="150000"/>
              </a:lnSpc>
              <a:spcBef>
                <a:spcPct val="20000"/>
              </a:spcBef>
              <a:spcAft>
                <a:spcPct val="0"/>
              </a:spcAft>
            </a:pPr>
            <a:r>
              <a:rPr lang="ar-SA" altLang="en-US" sz="2400" kern="0" dirty="0">
                <a:solidFill>
                  <a:srgbClr val="000000"/>
                </a:solidFill>
                <a:latin typeface="Arial"/>
                <a:cs typeface="B Nazanin" panose="00000400000000000000" pitchFamily="2" charset="-78"/>
              </a:rPr>
              <a:t>جنبه هاي </a:t>
            </a:r>
            <a:r>
              <a:rPr lang="fa-IR" altLang="en-US" sz="2400" kern="0" dirty="0">
                <a:solidFill>
                  <a:srgbClr val="000000"/>
                </a:solidFill>
                <a:latin typeface="Arial"/>
                <a:cs typeface="B Nazanin" panose="00000400000000000000" pitchFamily="2" charset="-78"/>
              </a:rPr>
              <a:t>آ</a:t>
            </a:r>
            <a:r>
              <a:rPr lang="ar-SA" altLang="en-US" sz="2400" kern="0" dirty="0" smtClean="0">
                <a:solidFill>
                  <a:srgbClr val="000000"/>
                </a:solidFill>
                <a:latin typeface="Arial"/>
                <a:cs typeface="B Nazanin" panose="00000400000000000000" pitchFamily="2" charset="-78"/>
              </a:rPr>
              <a:t>ماري </a:t>
            </a:r>
            <a:r>
              <a:rPr lang="ar-SA" altLang="en-US" sz="2400" kern="0" dirty="0">
                <a:solidFill>
                  <a:srgbClr val="000000"/>
                </a:solidFill>
                <a:latin typeface="Arial"/>
                <a:cs typeface="B Nazanin" panose="00000400000000000000" pitchFamily="2" charset="-78"/>
              </a:rPr>
              <a:t>6 سيگما بايد چشم اندازها و چالش هاي تجاري را براي سازمان </a:t>
            </a:r>
            <a:r>
              <a:rPr lang="ar-SA" altLang="en-US" sz="2400" kern="0" dirty="0" smtClean="0">
                <a:solidFill>
                  <a:srgbClr val="000000"/>
                </a:solidFill>
                <a:latin typeface="Arial"/>
                <a:cs typeface="B Nazanin" panose="00000400000000000000" pitchFamily="2" charset="-78"/>
              </a:rPr>
              <a:t>تکميل </a:t>
            </a:r>
            <a:r>
              <a:rPr lang="ar-SA" altLang="en-US" sz="2400" kern="0" dirty="0">
                <a:solidFill>
                  <a:srgbClr val="000000"/>
                </a:solidFill>
                <a:latin typeface="Arial"/>
                <a:cs typeface="B Nazanin" panose="00000400000000000000" pitchFamily="2" charset="-78"/>
              </a:rPr>
              <a:t>کنند تا پروژه هاي 6 سيگما با موفقيت اجرا </a:t>
            </a:r>
            <a:r>
              <a:rPr lang="ar-SA" altLang="en-US" sz="2400" kern="0" dirty="0" smtClean="0">
                <a:solidFill>
                  <a:srgbClr val="000000"/>
                </a:solidFill>
                <a:latin typeface="Arial"/>
                <a:cs typeface="B Nazanin" panose="00000400000000000000" pitchFamily="2" charset="-78"/>
              </a:rPr>
              <a:t>شوند. </a:t>
            </a:r>
            <a:r>
              <a:rPr lang="ar-SA" altLang="en-US" sz="2400" kern="0" dirty="0">
                <a:solidFill>
                  <a:srgbClr val="000000"/>
                </a:solidFill>
                <a:latin typeface="Arial"/>
                <a:cs typeface="B Nazanin" panose="00000400000000000000" pitchFamily="2" charset="-78"/>
              </a:rPr>
              <a:t>رويکردهاي مختلفي </a:t>
            </a:r>
            <a:r>
              <a:rPr lang="ar-SA" altLang="en-US" sz="2400" kern="0" dirty="0" smtClean="0">
                <a:solidFill>
                  <a:srgbClr val="000000"/>
                </a:solidFill>
                <a:latin typeface="Arial"/>
                <a:cs typeface="B Nazanin" panose="00000400000000000000" pitchFamily="2" charset="-78"/>
              </a:rPr>
              <a:t>نسبت </a:t>
            </a:r>
            <a:r>
              <a:rPr lang="ar-SA" altLang="en-US" sz="2400" kern="0" dirty="0">
                <a:solidFill>
                  <a:srgbClr val="000000"/>
                </a:solidFill>
                <a:latin typeface="Arial"/>
                <a:cs typeface="B Nazanin" panose="00000400000000000000" pitchFamily="2" charset="-78"/>
              </a:rPr>
              <a:t>به 6 سيگما </a:t>
            </a:r>
            <a:r>
              <a:rPr lang="ar-SA" altLang="en-US" sz="2400" kern="0" dirty="0" smtClean="0">
                <a:solidFill>
                  <a:srgbClr val="000000"/>
                </a:solidFill>
                <a:latin typeface="Arial"/>
                <a:cs typeface="B Nazanin" panose="00000400000000000000" pitchFamily="2" charset="-78"/>
              </a:rPr>
              <a:t>ب</a:t>
            </a:r>
            <a:r>
              <a:rPr lang="fa-IR" altLang="en-US" sz="2400" kern="0" dirty="0" smtClean="0">
                <a:solidFill>
                  <a:srgbClr val="000000"/>
                </a:solidFill>
                <a:latin typeface="Arial"/>
                <a:cs typeface="B Nazanin" panose="00000400000000000000" pitchFamily="2" charset="-78"/>
              </a:rPr>
              <a:t>ه </a:t>
            </a:r>
            <a:r>
              <a:rPr lang="ar-SA" altLang="en-US" sz="2400" kern="0" dirty="0" smtClean="0">
                <a:solidFill>
                  <a:srgbClr val="000000"/>
                </a:solidFill>
                <a:latin typeface="Arial"/>
                <a:cs typeface="B Nazanin" panose="00000400000000000000" pitchFamily="2" charset="-78"/>
              </a:rPr>
              <a:t>کارگرفته </a:t>
            </a:r>
            <a:r>
              <a:rPr lang="ar-SA" altLang="en-US" sz="2400" kern="0" dirty="0">
                <a:solidFill>
                  <a:srgbClr val="000000"/>
                </a:solidFill>
                <a:latin typeface="Arial"/>
                <a:cs typeface="B Nazanin" panose="00000400000000000000" pitchFamily="2" charset="-78"/>
              </a:rPr>
              <a:t>شده اند تا عملکرد کلي بخش هاي مختلف تجاري را افزايش دهند. به هر </a:t>
            </a:r>
            <a:r>
              <a:rPr lang="ar-SA" altLang="en-US" sz="2400" kern="0" dirty="0" smtClean="0">
                <a:solidFill>
                  <a:srgbClr val="000000"/>
                </a:solidFill>
                <a:latin typeface="Arial"/>
                <a:cs typeface="B Nazanin" panose="00000400000000000000" pitchFamily="2" charset="-78"/>
              </a:rPr>
              <a:t>حال، </a:t>
            </a:r>
            <a:r>
              <a:rPr lang="ar-SA" altLang="en-US" sz="2400" kern="0" dirty="0">
                <a:solidFill>
                  <a:srgbClr val="000000"/>
                </a:solidFill>
                <a:latin typeface="Arial"/>
                <a:cs typeface="B Nazanin" panose="00000400000000000000" pitchFamily="2" charset="-78"/>
              </a:rPr>
              <a:t>يکپارچه کردن فرآيندهاي 6 سيگما با ساختار اطلاعات محور با </a:t>
            </a:r>
            <a:r>
              <a:rPr lang="ar-SA" altLang="en-US" sz="2400" kern="0" dirty="0" smtClean="0">
                <a:solidFill>
                  <a:srgbClr val="000000"/>
                </a:solidFill>
                <a:latin typeface="Arial"/>
                <a:cs typeface="B Nazanin" panose="00000400000000000000" pitchFamily="2" charset="-78"/>
              </a:rPr>
              <a:t>سازمان</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ها </a:t>
            </a:r>
            <a:r>
              <a:rPr lang="ar-SA" altLang="en-US" sz="2400" kern="0" dirty="0">
                <a:solidFill>
                  <a:srgbClr val="000000"/>
                </a:solidFill>
                <a:latin typeface="Arial"/>
                <a:cs typeface="B Nazanin" panose="00000400000000000000" pitchFamily="2" charset="-78"/>
              </a:rPr>
              <a:t>هنوز براي بهبود جا دارد. تغييرات فرهنگي نيازمند زمان و تعهد و الزام خواهند </a:t>
            </a:r>
            <a:r>
              <a:rPr lang="ar-SA" altLang="en-US" sz="2400" kern="0" dirty="0" smtClean="0">
                <a:solidFill>
                  <a:srgbClr val="000000"/>
                </a:solidFill>
                <a:latin typeface="Arial"/>
                <a:cs typeface="B Nazanin" panose="00000400000000000000" pitchFamily="2" charset="-78"/>
              </a:rPr>
              <a:t>بود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(قبل </a:t>
            </a:r>
            <a:r>
              <a:rPr lang="ar-SA" altLang="en-US" sz="2400" kern="0" dirty="0">
                <a:solidFill>
                  <a:srgbClr val="000000"/>
                </a:solidFill>
                <a:latin typeface="Arial"/>
                <a:cs typeface="B Nazanin" panose="00000400000000000000" pitchFamily="2" charset="-78"/>
              </a:rPr>
              <a:t>از </a:t>
            </a:r>
            <a:r>
              <a:rPr lang="ar-SA" altLang="en-US" sz="2400" kern="0" dirty="0" smtClean="0">
                <a:solidFill>
                  <a:srgbClr val="000000"/>
                </a:solidFill>
                <a:latin typeface="Arial"/>
                <a:cs typeface="B Nazanin" panose="00000400000000000000" pitchFamily="2" charset="-78"/>
              </a:rPr>
              <a:t>اين</a:t>
            </a:r>
            <a:r>
              <a:rPr lang="fa-IR" altLang="en-US" sz="2400" kern="0" dirty="0" smtClean="0">
                <a:solidFill>
                  <a:srgbClr val="000000"/>
                </a:solidFill>
                <a:latin typeface="Arial"/>
                <a:cs typeface="B Nazanin" panose="00000400000000000000" pitchFamily="2" charset="-78"/>
              </a:rPr>
              <a:t> </a:t>
            </a:r>
            <a:r>
              <a:rPr lang="ar-SA" altLang="en-US" sz="2400" kern="0" dirty="0" smtClean="0">
                <a:solidFill>
                  <a:srgbClr val="000000"/>
                </a:solidFill>
                <a:latin typeface="Arial"/>
                <a:cs typeface="B Nazanin" panose="00000400000000000000" pitchFamily="2" charset="-78"/>
              </a:rPr>
              <a:t>که </a:t>
            </a:r>
            <a:r>
              <a:rPr lang="ar-SA" altLang="en-US" sz="2400" kern="0" dirty="0">
                <a:solidFill>
                  <a:srgbClr val="000000"/>
                </a:solidFill>
                <a:latin typeface="Arial"/>
                <a:cs typeface="B Nazanin" panose="00000400000000000000" pitchFamily="2" charset="-78"/>
              </a:rPr>
              <a:t>به سازمان القاء شوند</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اصول و آداب موثر 6 سيگما به احتمال زياد با پالايش مداوم فرهنگ سازماني به موفقيت خواهند  رسيد. </a:t>
            </a:r>
            <a:endParaRPr lang="en-US" altLang="en-US" sz="2400" kern="0" dirty="0">
              <a:solidFill>
                <a:srgbClr val="000000"/>
              </a:solidFill>
              <a:latin typeface="Arial"/>
              <a:cs typeface="B Nazanin" panose="00000400000000000000" pitchFamily="2" charset="-78"/>
            </a:endParaRPr>
          </a:p>
          <a:p>
            <a:pPr lvl="0" algn="just" defTabSz="914400" rtl="1" fontAlgn="base">
              <a:lnSpc>
                <a:spcPct val="80000"/>
              </a:lnSpc>
              <a:spcBef>
                <a:spcPct val="20000"/>
              </a:spcBef>
              <a:spcAft>
                <a:spcPct val="0"/>
              </a:spcAft>
            </a:pPr>
            <a:endParaRPr lang="fa-IR" altLang="en-US" sz="2400" kern="0" dirty="0" smtClean="0">
              <a:solidFill>
                <a:srgbClr val="000000"/>
              </a:solidFill>
              <a:latin typeface="Arial"/>
              <a:cs typeface="B Nazanin" panose="00000400000000000000" pitchFamily="2" charset="-78"/>
            </a:endParaRPr>
          </a:p>
          <a:p>
            <a:pPr lvl="0" algn="just" defTabSz="914400" rtl="1" fontAlgn="base">
              <a:lnSpc>
                <a:spcPct val="80000"/>
              </a:lnSpc>
              <a:spcBef>
                <a:spcPct val="20000"/>
              </a:spcBef>
              <a:spcAft>
                <a:spcPct val="0"/>
              </a:spcAft>
            </a:pPr>
            <a:endParaRPr lang="fa-IR" altLang="en-US" sz="24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2240456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19" y="152401"/>
            <a:ext cx="8596668" cy="504092"/>
          </a:xfrm>
        </p:spPr>
        <p:txBody>
          <a:bodyPr>
            <a:normAutofit fontScale="90000"/>
          </a:bodyPr>
          <a:lstStyle/>
          <a:p>
            <a:pPr algn="ctr" rtl="1"/>
            <a:r>
              <a:rPr lang="ar-SA" altLang="en-US" sz="2900" b="1" kern="0" spc="50" dirty="0">
                <a:ln w="0">
                  <a:solidFill>
                    <a:sysClr val="windowText" lastClr="000000"/>
                  </a:solidFill>
                </a:ln>
                <a:solidFill>
                  <a:schemeClr val="bg2"/>
                </a:solidFill>
                <a:effectLst>
                  <a:innerShdw blurRad="63500" dist="50800" dir="13500000">
                    <a:srgbClr val="000000">
                      <a:alpha val="50000"/>
                    </a:srgbClr>
                  </a:innerShdw>
                </a:effectLst>
                <a:latin typeface="Arial"/>
                <a:cs typeface="B Nazanin" panose="00000400000000000000" pitchFamily="2" charset="-78"/>
              </a:rPr>
              <a:t>مراحل کليدي 6 سيگما با استفاده از فرآيند </a:t>
            </a:r>
            <a:r>
              <a:rPr lang="en-US" altLang="en-US" sz="2900" b="1" kern="0" spc="50" dirty="0">
                <a:ln w="0">
                  <a:solidFill>
                    <a:sysClr val="windowText" lastClr="000000"/>
                  </a:solidFill>
                </a:ln>
                <a:solidFill>
                  <a:schemeClr val="bg2"/>
                </a:solidFill>
                <a:effectLst>
                  <a:innerShdw blurRad="63500" dist="50800" dir="13500000">
                    <a:srgbClr val="000000">
                      <a:alpha val="50000"/>
                    </a:srgbClr>
                  </a:innerShdw>
                </a:effectLst>
                <a:latin typeface="Arial"/>
                <a:cs typeface="B Nazanin" panose="00000400000000000000" pitchFamily="2" charset="-78"/>
              </a:rPr>
              <a:t>DMAIC</a:t>
            </a:r>
            <a:endParaRPr lang="en-US" sz="2900" b="1" kern="0" spc="50" dirty="0">
              <a:ln w="0">
                <a:solidFill>
                  <a:sysClr val="windowText" lastClr="000000"/>
                </a:solidFill>
              </a:ln>
              <a:solidFill>
                <a:schemeClr val="bg2"/>
              </a:solidFill>
              <a:effectLst>
                <a:innerShdw blurRad="63500" dist="50800" dir="13500000">
                  <a:srgbClr val="000000">
                    <a:alpha val="50000"/>
                  </a:srgbClr>
                </a:innerShdw>
              </a:effectLst>
              <a:latin typeface="Arial"/>
              <a:cs typeface="B Nazanin" panose="00000400000000000000" pitchFamily="2" charset="-78"/>
            </a:endParaRPr>
          </a:p>
        </p:txBody>
      </p:sp>
      <p:graphicFrame>
        <p:nvGraphicFramePr>
          <p:cNvPr id="3" name="Group 91"/>
          <p:cNvGraphicFramePr>
            <a:graphicFrameLocks/>
          </p:cNvGraphicFramePr>
          <p:nvPr>
            <p:extLst>
              <p:ext uri="{D42A27DB-BD31-4B8C-83A1-F6EECF244321}">
                <p14:modId xmlns:p14="http://schemas.microsoft.com/office/powerpoint/2010/main" val="3750279902"/>
              </p:ext>
            </p:extLst>
          </p:nvPr>
        </p:nvGraphicFramePr>
        <p:xfrm>
          <a:off x="738554" y="785448"/>
          <a:ext cx="7961069" cy="5122983"/>
        </p:xfrm>
        <a:graphic>
          <a:graphicData uri="http://schemas.openxmlformats.org/drawingml/2006/table">
            <a:tbl>
              <a:tblPr rtl="1">
                <a:tableStyleId>{69C7853C-536D-4A76-A0AE-DD22124D55A5}</a:tableStyleId>
              </a:tblPr>
              <a:tblGrid>
                <a:gridCol w="1841623">
                  <a:extLst>
                    <a:ext uri="{9D8B030D-6E8A-4147-A177-3AD203B41FA5}">
                      <a16:colId xmlns:a16="http://schemas.microsoft.com/office/drawing/2014/main" val="20000"/>
                    </a:ext>
                  </a:extLst>
                </a:gridCol>
                <a:gridCol w="6119446">
                  <a:extLst>
                    <a:ext uri="{9D8B030D-6E8A-4147-A177-3AD203B41FA5}">
                      <a16:colId xmlns:a16="http://schemas.microsoft.com/office/drawing/2014/main" val="20001"/>
                    </a:ext>
                  </a:extLst>
                </a:gridCol>
              </a:tblGrid>
              <a:tr h="432835">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u="none" strike="noStrike" cap="none" normalizeH="0" baseline="0" dirty="0" smtClean="0">
                          <a:ln>
                            <a:solidFill>
                              <a:sysClr val="windowText" lastClr="000000"/>
                            </a:solidFill>
                          </a:ln>
                          <a:effectLst/>
                          <a:cs typeface="B Nazanin" panose="00000400000000000000" pitchFamily="2" charset="-78"/>
                        </a:rPr>
                        <a:t>مراحل 6 سيگما</a:t>
                      </a:r>
                      <a:endParaRPr kumimoji="0" lang="ar-SA" sz="1800" b="1" i="0" u="none" strike="noStrike" cap="none" normalizeH="0" baseline="0" dirty="0" smtClean="0">
                        <a:ln>
                          <a:solidFill>
                            <a:sysClr val="windowText" lastClr="000000"/>
                          </a:solidFill>
                        </a:ln>
                        <a:solidFill>
                          <a:schemeClr val="bg2"/>
                        </a:solidFill>
                        <a:effectLst/>
                        <a:latin typeface="Arial" pitchFamily="34" charset="0"/>
                        <a:ea typeface="Times New Roman" pitchFamily="18" charset="0"/>
                        <a:cs typeface="B Nazanin" panose="00000400000000000000" pitchFamily="2" charset="-78"/>
                      </a:endParaRPr>
                    </a:p>
                  </a:txBody>
                  <a:tcPr marT="45725" marB="45725" anchor="ctr" horzOverflow="overflow"/>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800" b="1" u="none" strike="noStrike" cap="none" normalizeH="0" baseline="0" dirty="0" smtClean="0">
                          <a:ln>
                            <a:solidFill>
                              <a:sysClr val="windowText" lastClr="000000"/>
                            </a:solidFill>
                          </a:ln>
                          <a:effectLst/>
                          <a:cs typeface="B Nazanin" panose="00000400000000000000" pitchFamily="2" charset="-78"/>
                        </a:rPr>
                        <a:t>فرآيندهاي کليدي</a:t>
                      </a:r>
                      <a:endParaRPr kumimoji="0" lang="ar-SA" sz="1800" b="1" i="0" u="none" strike="noStrike" cap="none" normalizeH="0" baseline="0" dirty="0" smtClean="0">
                        <a:ln>
                          <a:solidFill>
                            <a:sysClr val="windowText" lastClr="000000"/>
                          </a:solidFill>
                        </a:ln>
                        <a:solidFill>
                          <a:schemeClr val="bg2"/>
                        </a:solidFill>
                        <a:effectLst/>
                        <a:latin typeface="Arial" pitchFamily="34" charset="0"/>
                        <a:ea typeface="Times New Roman" pitchFamily="18" charset="0"/>
                        <a:cs typeface="B Nazanin" panose="00000400000000000000" pitchFamily="2" charset="-78"/>
                      </a:endParaRPr>
                    </a:p>
                  </a:txBody>
                  <a:tcPr marT="45725" marB="45725" anchor="ctr" horzOverflow="overflow"/>
                </a:tc>
                <a:extLst>
                  <a:ext uri="{0D108BD9-81ED-4DB2-BD59-A6C34878D82A}">
                    <a16:rowId xmlns:a16="http://schemas.microsoft.com/office/drawing/2014/main" val="10000"/>
                  </a:ext>
                </a:extLst>
              </a:tr>
              <a:tr h="973447">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تعريف </a:t>
                      </a:r>
                      <a:endParaRPr kumimoji="0" lang="ar-SA" sz="1600" b="1"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horzOverflow="overflow"/>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تعريف نيازها و توقعات مشتريان</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تعريف مرزهاي پروژه </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تعريف پروژه ب</a:t>
                      </a:r>
                      <a:r>
                        <a:rPr kumimoji="0" lang="fa-IR" sz="1600" u="none" strike="noStrike" cap="none" normalizeH="0" baseline="0" dirty="0" smtClean="0">
                          <a:ln>
                            <a:solidFill>
                              <a:sysClr val="windowText" lastClr="000000"/>
                            </a:solidFill>
                          </a:ln>
                          <a:effectLst/>
                          <a:cs typeface="B Nazanin" panose="00000400000000000000" pitchFamily="2" charset="-78"/>
                        </a:rPr>
                        <a:t>ه </a:t>
                      </a:r>
                      <a:r>
                        <a:rPr kumimoji="0" lang="ar-SA" sz="1600" u="none" strike="noStrike" cap="none" normalizeH="0" baseline="0" dirty="0" smtClean="0">
                          <a:ln>
                            <a:solidFill>
                              <a:sysClr val="windowText" lastClr="000000"/>
                            </a:solidFill>
                          </a:ln>
                          <a:effectLst/>
                          <a:cs typeface="B Nazanin" panose="00000400000000000000" pitchFamily="2" charset="-78"/>
                        </a:rPr>
                        <a:t>وسيله نقشه برداري از جريان تجاري </a:t>
                      </a:r>
                      <a:endParaRPr kumimoji="0" lang="ar-SA" sz="1600" b="0"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anchor="ctr" horzOverflow="overflow"/>
                </a:tc>
                <a:extLst>
                  <a:ext uri="{0D108BD9-81ED-4DB2-BD59-A6C34878D82A}">
                    <a16:rowId xmlns:a16="http://schemas.microsoft.com/office/drawing/2014/main" val="10001"/>
                  </a:ext>
                </a:extLst>
              </a:tr>
              <a:tr h="998008">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سنجش</a:t>
                      </a:r>
                      <a:endParaRPr kumimoji="0" lang="ar-SA" sz="1600" b="1"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horzOverflow="overflow"/>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سنجش پروژه براي ارضاي نيازهاي مشتريان </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توسعه يک طرح جمع آوري داده ها </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جمع آوري و مقايسه اطلاعات براي تعيين پيامدها و کسري ها</a:t>
                      </a:r>
                      <a:endParaRPr kumimoji="0" lang="ar-SA" sz="1600" b="0"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anchor="ctr" horzOverflow="overflow"/>
                </a:tc>
                <a:extLst>
                  <a:ext uri="{0D108BD9-81ED-4DB2-BD59-A6C34878D82A}">
                    <a16:rowId xmlns:a16="http://schemas.microsoft.com/office/drawing/2014/main" val="10002"/>
                  </a:ext>
                </a:extLst>
              </a:tr>
              <a:tr h="918621">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آناليز </a:t>
                      </a:r>
                      <a:endParaRPr kumimoji="0" lang="ar-SA" sz="1600" b="1"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horzOverflow="overflow"/>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آناليز دلايل معايب و سرچشمه وارياسيون</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تعين وارياسيون در فرآيند</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کشف فرصت ها براي بهبود در آينده </a:t>
                      </a:r>
                      <a:endParaRPr kumimoji="0" lang="ar-SA" sz="1600" b="0"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anchor="ctr" horzOverflow="overflow"/>
                </a:tc>
                <a:extLst>
                  <a:ext uri="{0D108BD9-81ED-4DB2-BD59-A6C34878D82A}">
                    <a16:rowId xmlns:a16="http://schemas.microsoft.com/office/drawing/2014/main" val="10003"/>
                  </a:ext>
                </a:extLst>
              </a:tr>
              <a:tr h="669118">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بهبود </a:t>
                      </a:r>
                      <a:endParaRPr kumimoji="0" lang="ar-SA" sz="1600" b="1" i="0" u="none" strike="noStrike" cap="none" normalizeH="0" baseline="0" dirty="0" smtClean="0">
                        <a:ln>
                          <a:solidFill>
                            <a:sysClr val="windowText" lastClr="000000"/>
                          </a:solidFill>
                        </a:ln>
                        <a:solidFill>
                          <a:schemeClr val="bg2"/>
                        </a:solidFill>
                        <a:effectLst/>
                        <a:latin typeface="Arial" pitchFamily="34" charset="0"/>
                        <a:ea typeface="Times New Roman" pitchFamily="18" charset="0"/>
                        <a:cs typeface="B Nazanin" panose="00000400000000000000" pitchFamily="2" charset="-78"/>
                      </a:endParaRPr>
                    </a:p>
                  </a:txBody>
                  <a:tcPr marT="45725" marB="45725" horzOverflow="overflow"/>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بهبود پروسه براي  از بين بردن وارياسيون </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توسعه جايگزين هاي خلاق و طرح قدرتمند اجرايي</a:t>
                      </a:r>
                      <a:endParaRPr kumimoji="0" lang="ar-SA" sz="1600" b="0"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anchor="ctr" horzOverflow="overflow"/>
                </a:tc>
                <a:extLst>
                  <a:ext uri="{0D108BD9-81ED-4DB2-BD59-A6C34878D82A}">
                    <a16:rowId xmlns:a16="http://schemas.microsoft.com/office/drawing/2014/main" val="10004"/>
                  </a:ext>
                </a:extLst>
              </a:tr>
              <a:tr h="1130954">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کنترل </a:t>
                      </a:r>
                      <a:endParaRPr kumimoji="0" lang="ar-SA" sz="1600" b="1"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horzOverflow="overflow"/>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کنترل وارياسيون فرايند براي برطرف کردن نيازهاي مشتريان</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توسعه يک استراتژی براي نظارت و کنترل فرايند بهبود يافته </a:t>
                      </a:r>
                      <a:endParaRPr kumimoji="0" lang="en-US" sz="1600" u="none" strike="noStrike" cap="none" normalizeH="0" baseline="0" dirty="0" smtClean="0">
                        <a:ln>
                          <a:solidFill>
                            <a:sysClr val="windowText" lastClr="000000"/>
                          </a:solidFill>
                        </a:ln>
                        <a:effectLst/>
                        <a:cs typeface="B Nazanin" panose="00000400000000000000" pitchFamily="2" charset="-78"/>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SA" sz="1600" u="none" strike="noStrike" cap="none" normalizeH="0" baseline="0" dirty="0" smtClean="0">
                          <a:ln>
                            <a:solidFill>
                              <a:sysClr val="windowText" lastClr="000000"/>
                            </a:solidFill>
                          </a:ln>
                          <a:effectLst/>
                          <a:cs typeface="B Nazanin" panose="00000400000000000000" pitchFamily="2" charset="-78"/>
                        </a:rPr>
                        <a:t>اجراي پيشرفت ها و بهبودهاي سيستم ها و ساختارها </a:t>
                      </a:r>
                      <a:endParaRPr kumimoji="0" lang="ar-SA" sz="1600" b="0" i="0" u="none" strike="noStrike" cap="none" normalizeH="0" baseline="0" dirty="0" smtClean="0">
                        <a:ln>
                          <a:solidFill>
                            <a:sysClr val="windowText" lastClr="000000"/>
                          </a:solidFill>
                        </a:ln>
                        <a:solidFill>
                          <a:schemeClr val="bg2"/>
                        </a:solidFill>
                        <a:effectLst/>
                        <a:latin typeface="Arial" pitchFamily="34" charset="0"/>
                        <a:cs typeface="B Nazanin" panose="00000400000000000000" pitchFamily="2" charset="-78"/>
                      </a:endParaRPr>
                    </a:p>
                  </a:txBody>
                  <a:tcPr marT="45725" marB="45725"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360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6492"/>
          </a:xfrm>
        </p:spPr>
        <p:txBody>
          <a:bodyPr>
            <a:normAutofit fontScale="90000"/>
          </a:bodyPr>
          <a:lstStyle/>
          <a:p>
            <a:pPr lvl="0" algn="ctr" defTabSz="914400" fontAlgn="base">
              <a:spcAft>
                <a:spcPct val="0"/>
              </a:spcAft>
            </a:pPr>
            <a:r>
              <a:rPr lang="fa-IR" altLang="en-US" sz="4000" b="1" dirty="0">
                <a:solidFill>
                  <a:srgbClr val="942054"/>
                </a:solidFill>
                <a:latin typeface="Times New Roman" panose="02020603050405020304" pitchFamily="18" charset="0"/>
                <a:ea typeface="+mn-ea"/>
                <a:cs typeface="B Nazanin" panose="00000400000000000000" pitchFamily="2" charset="-78"/>
              </a:rPr>
              <a:t>تعریف </a:t>
            </a:r>
            <a:r>
              <a:rPr lang="fa-IR" altLang="en-US" sz="4000" b="1" dirty="0" smtClean="0">
                <a:solidFill>
                  <a:srgbClr val="942054"/>
                </a:solidFill>
                <a:latin typeface="Times New Roman" panose="02020603050405020304" pitchFamily="18" charset="0"/>
                <a:ea typeface="+mn-ea"/>
                <a:cs typeface="B Nazanin" panose="00000400000000000000" pitchFamily="2" charset="-78"/>
              </a:rPr>
              <a:t>سیگما</a:t>
            </a:r>
            <a:endParaRPr lang="en-US" dirty="0"/>
          </a:p>
        </p:txBody>
      </p:sp>
      <p:sp>
        <p:nvSpPr>
          <p:cNvPr id="3" name="Rectangle 2"/>
          <p:cNvSpPr/>
          <p:nvPr/>
        </p:nvSpPr>
        <p:spPr>
          <a:xfrm>
            <a:off x="468923" y="1266092"/>
            <a:ext cx="8805079" cy="1988237"/>
          </a:xfrm>
          <a:prstGeom prst="rect">
            <a:avLst/>
          </a:prstGeom>
        </p:spPr>
        <p:txBody>
          <a:bodyPr wrap="square">
            <a:spAutoFit/>
          </a:bodyPr>
          <a:lstStyle/>
          <a:p>
            <a:pPr lvl="0" algn="just" defTabSz="914400" rtl="1" fontAlgn="base">
              <a:lnSpc>
                <a:spcPct val="110000"/>
              </a:lnSpc>
              <a:spcBef>
                <a:spcPct val="0"/>
              </a:spcBef>
              <a:spcAft>
                <a:spcPct val="0"/>
              </a:spcAft>
            </a:pPr>
            <a:r>
              <a:rPr lang="fa-IR" altLang="en-US" sz="2800" kern="0" dirty="0">
                <a:solidFill>
                  <a:srgbClr val="000000"/>
                </a:solidFill>
                <a:latin typeface="Arial"/>
                <a:cs typeface="B Nazanin" panose="00000400000000000000" pitchFamily="2" charset="-78"/>
              </a:rPr>
              <a:t>سيگما حرف هيجدهم از حروف الفبای يونانی که معنای آماری آن انحراف از وضعيت مطلوب (انحراف استاندارد) است و نشان می دهد که یک فرایند چقدر از حالت مطلوب خود منحرف شده </a:t>
            </a:r>
            <a:r>
              <a:rPr lang="fa-IR" altLang="en-US" sz="2800" kern="0" dirty="0" smtClean="0">
                <a:solidFill>
                  <a:srgbClr val="000000"/>
                </a:solidFill>
                <a:latin typeface="Arial"/>
                <a:cs typeface="B Nazanin" panose="00000400000000000000" pitchFamily="2" charset="-78"/>
              </a:rPr>
              <a:t>است</a:t>
            </a:r>
            <a:r>
              <a:rPr lang="en-US" altLang="en-US" sz="2800" kern="0" dirty="0" smtClean="0">
                <a:solidFill>
                  <a:srgbClr val="000000"/>
                </a:solidFill>
                <a:latin typeface="Arial"/>
                <a:cs typeface="B Nazanin" panose="00000400000000000000" pitchFamily="2" charset="-78"/>
              </a:rPr>
              <a:t> </a:t>
            </a:r>
            <a:r>
              <a:rPr lang="fa-IR" altLang="en-US" sz="2800" kern="0" dirty="0">
                <a:solidFill>
                  <a:srgbClr val="000000"/>
                </a:solidFill>
                <a:latin typeface="Arial"/>
                <a:cs typeface="B Nazanin" panose="00000400000000000000" pitchFamily="2" charset="-78"/>
              </a:rPr>
              <a:t>و یا به عبارتی چقدر خطا در يك شركت رخ مي دهد.</a:t>
            </a:r>
            <a:endParaRPr lang="en-US" altLang="en-US" sz="2800" kern="0" dirty="0">
              <a:solidFill>
                <a:srgbClr val="000000"/>
              </a:solidFill>
              <a:latin typeface="Arial"/>
              <a:cs typeface="B Nazanin" panose="00000400000000000000" pitchFamily="2" charset="-78"/>
            </a:endParaRPr>
          </a:p>
        </p:txBody>
      </p:sp>
      <p:pic>
        <p:nvPicPr>
          <p:cNvPr id="4" name="Picture 2"/>
          <p:cNvPicPr>
            <a:picLocks noChangeAspect="1"/>
          </p:cNvPicPr>
          <p:nvPr/>
        </p:nvPicPr>
        <p:blipFill>
          <a:blip r:embed="rId2" cstate="print">
            <a:extLst/>
          </a:blip>
          <a:srcRect/>
          <a:stretch>
            <a:fillRect/>
          </a:stretch>
        </p:blipFill>
        <p:spPr bwMode="auto">
          <a:xfrm>
            <a:off x="677334" y="3719577"/>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35" descr="C:\Documents and Settings\Dear-User\Desktop\greek-alphabet-chart-le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854" y="3254329"/>
            <a:ext cx="27844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7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3046"/>
          </a:xfrm>
        </p:spPr>
        <p:txBody>
          <a:bodyPr>
            <a:normAutofit fontScale="90000"/>
          </a:bodyPr>
          <a:lstStyle/>
          <a:p>
            <a:pPr lvl="0" algn="ctr" defTabSz="914400" fontAlgn="base">
              <a:spcAft>
                <a:spcPct val="0"/>
              </a:spcAft>
            </a:pPr>
            <a:r>
              <a:rPr lang="fa-IR" altLang="en-US" sz="4000" b="1" dirty="0">
                <a:solidFill>
                  <a:srgbClr val="942054"/>
                </a:solidFill>
                <a:latin typeface="Times New Roman" panose="02020603050405020304" pitchFamily="18" charset="0"/>
                <a:ea typeface="+mn-ea"/>
                <a:cs typeface="B Nazanin" panose="00000400000000000000" pitchFamily="2" charset="-78"/>
              </a:rPr>
              <a:t>نحوه پیدایش 6 </a:t>
            </a:r>
            <a:r>
              <a:rPr lang="fa-IR" altLang="en-US" sz="4000" b="1" dirty="0" smtClean="0">
                <a:solidFill>
                  <a:srgbClr val="942054"/>
                </a:solidFill>
                <a:latin typeface="Times New Roman" panose="02020603050405020304" pitchFamily="18" charset="0"/>
                <a:ea typeface="+mn-ea"/>
                <a:cs typeface="B Nazanin" panose="00000400000000000000" pitchFamily="2" charset="-78"/>
              </a:rPr>
              <a:t>سیگما</a:t>
            </a:r>
            <a:endParaRPr lang="en-US" dirty="0"/>
          </a:p>
        </p:txBody>
      </p:sp>
      <p:sp>
        <p:nvSpPr>
          <p:cNvPr id="3" name="Rectangle 2"/>
          <p:cNvSpPr/>
          <p:nvPr/>
        </p:nvSpPr>
        <p:spPr>
          <a:xfrm>
            <a:off x="304800" y="1374531"/>
            <a:ext cx="9073662" cy="1514261"/>
          </a:xfrm>
          <a:prstGeom prst="rect">
            <a:avLst/>
          </a:prstGeom>
        </p:spPr>
        <p:txBody>
          <a:bodyPr wrap="square">
            <a:spAutoFit/>
          </a:bodyPr>
          <a:lstStyle/>
          <a:p>
            <a:pPr marL="457200" indent="-457200" algn="just" defTabSz="914400" rtl="1">
              <a:lnSpc>
                <a:spcPct val="110000"/>
              </a:lnSpc>
              <a:spcBef>
                <a:spcPct val="0"/>
              </a:spcBef>
              <a:buFont typeface="Arial" panose="020B0604020202020204" pitchFamily="34" charset="0"/>
              <a:buChar char="•"/>
              <a:defRPr/>
            </a:pPr>
            <a:r>
              <a:rPr lang="fa-IR" sz="2800" kern="0" dirty="0">
                <a:solidFill>
                  <a:srgbClr val="000000"/>
                </a:solidFill>
                <a:latin typeface="Arial"/>
                <a:cs typeface="B Nazanin" panose="00000400000000000000" pitchFamily="2" charset="-78"/>
              </a:rPr>
              <a:t>ایده آغازین 6 سیگما به بیل اسمیت نسبت داده </a:t>
            </a:r>
            <a:r>
              <a:rPr lang="fa-IR" sz="2800" kern="0" dirty="0" smtClean="0">
                <a:solidFill>
                  <a:srgbClr val="000000"/>
                </a:solidFill>
                <a:latin typeface="Arial"/>
                <a:cs typeface="B Nazanin" panose="00000400000000000000" pitchFamily="2" charset="-78"/>
              </a:rPr>
              <a:t>می شود</a:t>
            </a:r>
            <a:r>
              <a:rPr lang="fa-IR" sz="2800" kern="0" dirty="0">
                <a:solidFill>
                  <a:srgbClr val="000000"/>
                </a:solidFill>
                <a:latin typeface="Arial"/>
                <a:cs typeface="B Nazanin" panose="00000400000000000000" pitchFamily="2" charset="-78"/>
              </a:rPr>
              <a:t>. وی در دهه 70 و 80 در موتورلا مهندس ارشد کیفیت و قابلیت اطمینان بود.</a:t>
            </a:r>
          </a:p>
          <a:p>
            <a:pPr marL="457200" indent="-457200" algn="just" defTabSz="914400" rtl="1">
              <a:lnSpc>
                <a:spcPct val="110000"/>
              </a:lnSpc>
              <a:spcBef>
                <a:spcPct val="0"/>
              </a:spcBef>
              <a:buFont typeface="Arial" panose="020B0604020202020204" pitchFamily="34" charset="0"/>
              <a:buChar char="•"/>
              <a:defRPr/>
            </a:pPr>
            <a:r>
              <a:rPr lang="fa-IR" sz="2800" kern="0" dirty="0">
                <a:solidFill>
                  <a:srgbClr val="000000"/>
                </a:solidFill>
                <a:latin typeface="Arial"/>
                <a:cs typeface="B Nazanin" panose="00000400000000000000" pitchFamily="2" charset="-78"/>
              </a:rPr>
              <a:t>وی را پدر 6 سیگما </a:t>
            </a:r>
            <a:r>
              <a:rPr lang="fa-IR" sz="2800" kern="0" dirty="0" smtClean="0">
                <a:solidFill>
                  <a:srgbClr val="000000"/>
                </a:solidFill>
                <a:latin typeface="Arial"/>
                <a:cs typeface="B Nazanin" panose="00000400000000000000" pitchFamily="2" charset="-78"/>
              </a:rPr>
              <a:t>می شناسند.</a:t>
            </a:r>
            <a:endParaRPr lang="fa-IR" sz="2800" kern="0" dirty="0">
              <a:solidFill>
                <a:srgbClr val="000000"/>
              </a:solidFill>
              <a:latin typeface="Arial"/>
              <a:cs typeface="B Nazanin" panose="00000400000000000000" pitchFamily="2" charset="-78"/>
            </a:endParaRPr>
          </a:p>
        </p:txBody>
      </p:sp>
      <p:pic>
        <p:nvPicPr>
          <p:cNvPr id="4" name="Picture 3"/>
          <p:cNvPicPr>
            <a:picLocks noChangeAspect="1"/>
          </p:cNvPicPr>
          <p:nvPr/>
        </p:nvPicPr>
        <p:blipFill>
          <a:blip r:embed="rId2" cstate="print">
            <a:extLst/>
          </a:blip>
          <a:stretch>
            <a:fillRect/>
          </a:stretch>
        </p:blipFill>
        <p:spPr>
          <a:xfrm>
            <a:off x="1184249" y="3020677"/>
            <a:ext cx="1944216" cy="2802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6420" y="3755415"/>
            <a:ext cx="40163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00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3046"/>
          </a:xfrm>
        </p:spPr>
        <p:txBody>
          <a:bodyPr>
            <a:normAutofit fontScale="90000"/>
          </a:bodyPr>
          <a:lstStyle/>
          <a:p>
            <a:pPr lvl="0" algn="ctr" defTabSz="914400" fontAlgn="base">
              <a:spcAft>
                <a:spcPct val="0"/>
              </a:spcAft>
            </a:pPr>
            <a:r>
              <a:rPr lang="fa-IR" altLang="en-US" sz="4000" b="1" dirty="0">
                <a:solidFill>
                  <a:srgbClr val="942054"/>
                </a:solidFill>
                <a:latin typeface="Times New Roman" panose="02020603050405020304" pitchFamily="18" charset="0"/>
                <a:ea typeface="+mn-ea"/>
                <a:cs typeface="B Nazanin" panose="00000400000000000000" pitchFamily="2" charset="-78"/>
              </a:rPr>
              <a:t>نحوه پیدایش 6 </a:t>
            </a:r>
            <a:r>
              <a:rPr lang="fa-IR" altLang="en-US" sz="4000" b="1" dirty="0" smtClean="0">
                <a:solidFill>
                  <a:srgbClr val="942054"/>
                </a:solidFill>
                <a:latin typeface="Times New Roman" panose="02020603050405020304" pitchFamily="18" charset="0"/>
                <a:ea typeface="+mn-ea"/>
                <a:cs typeface="B Nazanin" panose="00000400000000000000" pitchFamily="2" charset="-78"/>
              </a:rPr>
              <a:t>سیگما</a:t>
            </a:r>
            <a:endParaRPr lang="en-US" dirty="0"/>
          </a:p>
        </p:txBody>
      </p:sp>
      <p:sp>
        <p:nvSpPr>
          <p:cNvPr id="6" name="Rectangle 5"/>
          <p:cNvSpPr/>
          <p:nvPr/>
        </p:nvSpPr>
        <p:spPr>
          <a:xfrm>
            <a:off x="363415" y="1365358"/>
            <a:ext cx="9214339" cy="3582519"/>
          </a:xfrm>
          <a:prstGeom prst="rect">
            <a:avLst/>
          </a:prstGeom>
        </p:spPr>
        <p:txBody>
          <a:bodyPr wrap="square">
            <a:spAutoFit/>
          </a:bodyPr>
          <a:lstStyle/>
          <a:p>
            <a:pPr marL="457200" lvl="0" indent="-457200" algn="just" defTabSz="914400" rtl="1" eaLnBrk="0" hangingPunct="0">
              <a:lnSpc>
                <a:spcPct val="110000"/>
              </a:lnSpc>
              <a:spcBef>
                <a:spcPct val="20000"/>
              </a:spcBef>
              <a:buFont typeface="Arial" panose="020B0604020202020204" pitchFamily="34" charset="0"/>
              <a:buChar char="•"/>
              <a:defRPr/>
            </a:pPr>
            <a:r>
              <a:rPr lang="fa-IR" sz="2800" kern="0" dirty="0">
                <a:solidFill>
                  <a:srgbClr val="000000"/>
                </a:solidFill>
                <a:latin typeface="Arial"/>
                <a:cs typeface="B Nazanin" panose="00000400000000000000" pitchFamily="2" charset="-78"/>
              </a:rPr>
              <a:t>اسمیت با مشاهده افزايش نرخ خطا، در نتيجه افزايش پيچيدگي محصولات و اضافه شدن بر تعداد</a:t>
            </a:r>
            <a:r>
              <a:rPr lang="en-US" sz="2800" kern="0" dirty="0">
                <a:solidFill>
                  <a:srgbClr val="000000"/>
                </a:solidFill>
                <a:latin typeface="Arial"/>
                <a:cs typeface="B Nazanin" panose="00000400000000000000" pitchFamily="2" charset="-78"/>
              </a:rPr>
              <a:t> </a:t>
            </a:r>
            <a:r>
              <a:rPr lang="fa-IR" sz="2800" kern="0" dirty="0">
                <a:solidFill>
                  <a:srgbClr val="000000"/>
                </a:solidFill>
                <a:latin typeface="Arial"/>
                <a:cs typeface="B Nazanin" panose="00000400000000000000" pitchFamily="2" charset="-78"/>
              </a:rPr>
              <a:t>قطعات به ناكارآمد بودن سطح كيفيت سه سيگما پي </a:t>
            </a:r>
            <a:r>
              <a:rPr lang="fa-IR" sz="2800" kern="0" dirty="0" smtClean="0">
                <a:solidFill>
                  <a:srgbClr val="000000"/>
                </a:solidFill>
                <a:latin typeface="Arial"/>
                <a:cs typeface="B Nazanin" panose="00000400000000000000" pitchFamily="2" charset="-78"/>
              </a:rPr>
              <a:t>برد.</a:t>
            </a:r>
            <a:endParaRPr lang="fa-IR" sz="2800" kern="0" dirty="0">
              <a:solidFill>
                <a:srgbClr val="000000"/>
              </a:solidFill>
              <a:latin typeface="Arial"/>
              <a:cs typeface="B Nazanin" panose="00000400000000000000" pitchFamily="2" charset="-78"/>
            </a:endParaRPr>
          </a:p>
          <a:p>
            <a:pPr marL="457200" lvl="0" indent="-457200" algn="just" defTabSz="914400" rtl="1" eaLnBrk="0" hangingPunct="0">
              <a:lnSpc>
                <a:spcPct val="110000"/>
              </a:lnSpc>
              <a:spcBef>
                <a:spcPct val="20000"/>
              </a:spcBef>
              <a:buFont typeface="Arial" panose="020B0604020202020204" pitchFamily="34" charset="0"/>
              <a:buChar char="•"/>
              <a:defRPr/>
            </a:pPr>
            <a:r>
              <a:rPr lang="fa-IR" sz="2800" kern="0" dirty="0">
                <a:solidFill>
                  <a:srgbClr val="000000"/>
                </a:solidFill>
                <a:latin typeface="Arial"/>
                <a:cs typeface="B Nazanin" panose="00000400000000000000" pitchFamily="2" charset="-78"/>
              </a:rPr>
              <a:t>با تلفيق مفاهيم قابليت اطمينان و تكنيك هاي مهندسي كيفيت ايده آغازين شش سيگما را در حضور مدير عامل موتورولا باب گالوين مطرح نمود.</a:t>
            </a:r>
          </a:p>
          <a:p>
            <a:pPr marL="457200" lvl="0" indent="-457200" algn="just" defTabSz="914400" rtl="1" eaLnBrk="0" hangingPunct="0">
              <a:lnSpc>
                <a:spcPct val="110000"/>
              </a:lnSpc>
              <a:spcBef>
                <a:spcPct val="20000"/>
              </a:spcBef>
              <a:buFont typeface="Arial" panose="020B0604020202020204" pitchFamily="34" charset="0"/>
              <a:buChar char="•"/>
              <a:defRPr/>
            </a:pPr>
            <a:r>
              <a:rPr lang="fa-IR" sz="2800" kern="0" dirty="0">
                <a:solidFill>
                  <a:srgbClr val="000000"/>
                </a:solidFill>
                <a:latin typeface="Arial"/>
                <a:cs typeface="B Nazanin" panose="00000400000000000000" pitchFamily="2" charset="-78"/>
              </a:rPr>
              <a:t> مجموعه برنامه شش سيگما در ۱۵ ژانويه۱۹۸۷به صورت رسمي توسط باب گالوين در موتورولا معرفي و رسيدن به سطح كيفيت شش سيگما به عنوان يك هدف راهبردي ۵ ساله تعيين گرديد</a:t>
            </a:r>
          </a:p>
        </p:txBody>
      </p:sp>
      <p:pic>
        <p:nvPicPr>
          <p:cNvPr id="7" name="Picture 6"/>
          <p:cNvPicPr>
            <a:picLocks noChangeAspect="1"/>
          </p:cNvPicPr>
          <p:nvPr/>
        </p:nvPicPr>
        <p:blipFill>
          <a:blip r:embed="rId2" cstate="print">
            <a:extLst/>
          </a:blip>
          <a:stretch>
            <a:fillRect/>
          </a:stretch>
        </p:blipFill>
        <p:spPr>
          <a:xfrm>
            <a:off x="1229507" y="4574413"/>
            <a:ext cx="2422052" cy="1659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081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1662"/>
          </a:xfrm>
        </p:spPr>
        <p:txBody>
          <a:bodyPr/>
          <a:lstStyle/>
          <a:p>
            <a:pPr algn="ctr"/>
            <a:r>
              <a:rPr lang="fa-IR" b="1" dirty="0">
                <a:solidFill>
                  <a:srgbClr val="942054"/>
                </a:solidFill>
                <a:cs typeface="B Nazanin" pitchFamily="2" charset="-78"/>
              </a:rPr>
              <a:t>شش سیگما</a:t>
            </a:r>
            <a:endParaRPr lang="en-US" dirty="0"/>
          </a:p>
        </p:txBody>
      </p:sp>
      <p:sp>
        <p:nvSpPr>
          <p:cNvPr id="3" name="Rectangle 2"/>
          <p:cNvSpPr/>
          <p:nvPr/>
        </p:nvSpPr>
        <p:spPr>
          <a:xfrm>
            <a:off x="422031" y="1750819"/>
            <a:ext cx="9202615" cy="2548390"/>
          </a:xfrm>
          <a:prstGeom prst="rect">
            <a:avLst/>
          </a:prstGeom>
        </p:spPr>
        <p:txBody>
          <a:bodyPr wrap="square">
            <a:spAutoFit/>
          </a:bodyPr>
          <a:lstStyle/>
          <a:p>
            <a:pPr marL="457200" indent="-457200" algn="just" defTabSz="914400" rtl="1" eaLnBrk="0" fontAlgn="base" hangingPunct="0">
              <a:lnSpc>
                <a:spcPct val="110000"/>
              </a:lnSpc>
              <a:spcBef>
                <a:spcPct val="20000"/>
              </a:spcBef>
              <a:spcAft>
                <a:spcPct val="0"/>
              </a:spcAft>
              <a:buFont typeface="Wingdings" panose="05000000000000000000" pitchFamily="2" charset="2"/>
              <a:buChar char="q"/>
              <a:defRPr/>
            </a:pPr>
            <a:r>
              <a:rPr lang="fa-IR" altLang="en-US" sz="2800" kern="0" dirty="0">
                <a:solidFill>
                  <a:srgbClr val="000000"/>
                </a:solidFill>
                <a:latin typeface="Arial"/>
                <a:cs typeface="B Nazanin" panose="00000400000000000000" pitchFamily="2" charset="-78"/>
              </a:rPr>
              <a:t>شش سیگما فرایندی است بسیار منظم که به سازمان کمک می کند تا </a:t>
            </a:r>
            <a:r>
              <a:rPr lang="fa-IR" altLang="en-US" sz="2800" kern="0" dirty="0" smtClean="0">
                <a:solidFill>
                  <a:srgbClr val="000000"/>
                </a:solidFill>
                <a:latin typeface="Arial"/>
                <a:cs typeface="B Nazanin" panose="00000400000000000000" pitchFamily="2" charset="-78"/>
              </a:rPr>
              <a:t>به طور </a:t>
            </a:r>
            <a:r>
              <a:rPr lang="fa-IR" altLang="en-US" sz="2800" kern="0" dirty="0">
                <a:solidFill>
                  <a:srgbClr val="000000"/>
                </a:solidFill>
                <a:latin typeface="Arial"/>
                <a:cs typeface="B Nazanin" panose="00000400000000000000" pitchFamily="2" charset="-78"/>
              </a:rPr>
              <a:t>مستمر بر توسعه و تولید تقریبا عالی محصولات و خدمات و نیازهای مشتریان خود را </a:t>
            </a:r>
            <a:r>
              <a:rPr lang="fa-IR" altLang="en-US" sz="2800" kern="0" dirty="0" smtClean="0">
                <a:solidFill>
                  <a:srgbClr val="000000"/>
                </a:solidFill>
                <a:latin typeface="Arial"/>
                <a:cs typeface="B Nazanin" panose="00000400000000000000" pitchFamily="2" charset="-78"/>
              </a:rPr>
              <a:t>برآورده </a:t>
            </a:r>
            <a:r>
              <a:rPr lang="fa-IR" altLang="en-US" sz="2800" kern="0" dirty="0">
                <a:solidFill>
                  <a:srgbClr val="000000"/>
                </a:solidFill>
                <a:latin typeface="Arial"/>
                <a:cs typeface="B Nazanin" panose="00000400000000000000" pitchFamily="2" charset="-78"/>
              </a:rPr>
              <a:t>سازد</a:t>
            </a:r>
            <a:r>
              <a:rPr lang="fa-IR" altLang="en-US" sz="2800" kern="0" dirty="0" smtClean="0">
                <a:solidFill>
                  <a:srgbClr val="000000"/>
                </a:solidFill>
                <a:latin typeface="Arial"/>
                <a:cs typeface="B Nazanin" panose="00000400000000000000" pitchFamily="2" charset="-78"/>
              </a:rPr>
              <a:t>.</a:t>
            </a:r>
            <a:endParaRPr lang="fa-IR" altLang="en-US" sz="2800" kern="0" dirty="0">
              <a:solidFill>
                <a:srgbClr val="000000"/>
              </a:solidFill>
              <a:latin typeface="Arial"/>
              <a:cs typeface="B Nazanin" panose="00000400000000000000" pitchFamily="2" charset="-78"/>
            </a:endParaRPr>
          </a:p>
          <a:p>
            <a:pPr marL="457200" indent="-457200" algn="just" defTabSz="914400" rtl="1" eaLnBrk="0" fontAlgn="base" hangingPunct="0">
              <a:lnSpc>
                <a:spcPct val="110000"/>
              </a:lnSpc>
              <a:spcBef>
                <a:spcPct val="20000"/>
              </a:spcBef>
              <a:spcAft>
                <a:spcPct val="0"/>
              </a:spcAft>
              <a:buFont typeface="Wingdings" panose="05000000000000000000" pitchFamily="2" charset="2"/>
              <a:buChar char="q"/>
              <a:defRPr/>
            </a:pPr>
            <a:r>
              <a:rPr lang="fa-IR" altLang="en-US" sz="2800" kern="0" dirty="0">
                <a:solidFill>
                  <a:srgbClr val="000000"/>
                </a:solidFill>
                <a:latin typeface="Arial"/>
                <a:cs typeface="B Nazanin" panose="00000400000000000000" pitchFamily="2" charset="-78"/>
              </a:rPr>
              <a:t>از لحاظ آماری به این معناست که کیفیت تولید و فرایند در حدود اطمینان معین یعنی 99/99966 درصد بدون اشتباه باشد.</a:t>
            </a:r>
            <a:endParaRPr lang="en-US" altLang="en-US" sz="2800" kern="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123212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1366" y="2731477"/>
            <a:ext cx="8911687" cy="3219767"/>
          </a:xfrm>
        </p:spPr>
        <p:txBody>
          <a:bodyPr>
            <a:normAutofit/>
          </a:bodyPr>
          <a:lstStyle/>
          <a:p>
            <a:pPr algn="r" rtl="1"/>
            <a:r>
              <a:rPr lang="fa-IR" u="sng" dirty="0">
                <a:solidFill>
                  <a:schemeClr val="tx1"/>
                </a:solidFill>
                <a:cs typeface="B Nazanin" panose="00000400000000000000" pitchFamily="2" charset="-78"/>
              </a:rPr>
              <a:t/>
            </a:r>
            <a:br>
              <a:rPr lang="fa-IR" u="sng" dirty="0">
                <a:solidFill>
                  <a:schemeClr val="tx1"/>
                </a:solidFill>
                <a:cs typeface="B Nazanin" panose="00000400000000000000" pitchFamily="2" charset="-78"/>
              </a:rPr>
            </a:br>
            <a:endParaRPr lang="en-US" u="sng" dirty="0">
              <a:solidFill>
                <a:schemeClr val="tx1"/>
              </a:solidFill>
              <a:cs typeface="B Nazanin" panose="00000400000000000000" pitchFamily="2" charset="-78"/>
            </a:endParaRPr>
          </a:p>
        </p:txBody>
      </p:sp>
      <p:sp>
        <p:nvSpPr>
          <p:cNvPr id="3" name="Title 3"/>
          <p:cNvSpPr txBox="1">
            <a:spLocks/>
          </p:cNvSpPr>
          <p:nvPr/>
        </p:nvSpPr>
        <p:spPr>
          <a:xfrm>
            <a:off x="591366" y="2461847"/>
            <a:ext cx="8911687" cy="32197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u="sng" smtClean="0">
                <a:solidFill>
                  <a:schemeClr val="tx1"/>
                </a:solidFill>
                <a:cs typeface="B Nazanin" panose="00000400000000000000" pitchFamily="2" charset="-78"/>
              </a:rPr>
              <a:t/>
            </a:r>
            <a:br>
              <a:rPr lang="fa-IR" u="sng" smtClean="0">
                <a:solidFill>
                  <a:schemeClr val="tx1"/>
                </a:solidFill>
                <a:cs typeface="B Nazanin" panose="00000400000000000000" pitchFamily="2" charset="-78"/>
              </a:rPr>
            </a:br>
            <a:endParaRPr lang="en-US" u="sng" dirty="0">
              <a:solidFill>
                <a:schemeClr val="tx1"/>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591366" y="1735015"/>
            <a:ext cx="8913124" cy="4216229"/>
          </a:xfrm>
          <a:prstGeom prst="rect">
            <a:avLst/>
          </a:prstGeom>
        </p:spPr>
      </p:pic>
      <p:sp>
        <p:nvSpPr>
          <p:cNvPr id="5" name="Rectangle 4"/>
          <p:cNvSpPr/>
          <p:nvPr/>
        </p:nvSpPr>
        <p:spPr>
          <a:xfrm>
            <a:off x="3180671" y="485463"/>
            <a:ext cx="3098925"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altLang="en-US" sz="4000" b="0" i="0" u="none" strike="noStrike" kern="0" cap="none" spc="0" normalizeH="0" baseline="0" noProof="0" dirty="0" smtClean="0">
                <a:ln>
                  <a:noFill/>
                </a:ln>
                <a:solidFill>
                  <a:schemeClr val="accent1">
                    <a:lumMod val="50000"/>
                  </a:schemeClr>
                </a:solidFill>
                <a:effectLst/>
                <a:uLnTx/>
                <a:uFillTx/>
                <a:latin typeface="Arial"/>
                <a:ea typeface="+mj-ea"/>
                <a:cs typeface="B Nazanin" panose="00000400000000000000" pitchFamily="2" charset="-78"/>
              </a:rPr>
              <a:t>مفهوم شش سیگما</a:t>
            </a:r>
            <a:endParaRPr kumimoji="0" lang="en-US" sz="1800" b="0" i="0" u="none" strike="noStrike" kern="0" cap="none" spc="0" normalizeH="0" baseline="0" noProof="0" dirty="0" smtClean="0">
              <a:ln>
                <a:noFill/>
              </a:ln>
              <a:solidFill>
                <a:schemeClr val="accent1">
                  <a:lumMod val="50000"/>
                </a:schemeClr>
              </a:solidFill>
              <a:effectLst/>
              <a:uLnTx/>
              <a:uFillTx/>
              <a:cs typeface="B Nazanin" panose="00000400000000000000" pitchFamily="2" charset="-78"/>
            </a:endParaRPr>
          </a:p>
        </p:txBody>
      </p:sp>
      <p:sp>
        <p:nvSpPr>
          <p:cNvPr id="6" name="Rectangle 5"/>
          <p:cNvSpPr/>
          <p:nvPr/>
        </p:nvSpPr>
        <p:spPr>
          <a:xfrm>
            <a:off x="589929" y="1294372"/>
            <a:ext cx="8264769" cy="3416320"/>
          </a:xfrm>
          <a:prstGeom prst="rect">
            <a:avLst/>
          </a:prstGeom>
        </p:spPr>
        <p:txBody>
          <a:bodyPr wrap="square">
            <a:spAutoFit/>
          </a:bodyPr>
          <a:lstStyle/>
          <a:p>
            <a:pPr marL="342900" lvl="0" indent="-342900" algn="just" defTabSz="914400" rtl="1" fontAlgn="base">
              <a:spcBef>
                <a:spcPct val="20000"/>
              </a:spcBef>
              <a:spcAft>
                <a:spcPct val="0"/>
              </a:spcAft>
              <a:buFont typeface="Wingdings" panose="05000000000000000000" pitchFamily="2" charset="2"/>
              <a:buChar char="v"/>
            </a:pPr>
            <a:r>
              <a:rPr lang="ar-SA" altLang="en-US" sz="2400" kern="0" dirty="0">
                <a:solidFill>
                  <a:srgbClr val="000000"/>
                </a:solidFill>
                <a:latin typeface="Arial"/>
                <a:cs typeface="B Nazanin" panose="00000400000000000000" pitchFamily="2" charset="-78"/>
              </a:rPr>
              <a:t>شش سيگما مفهومي است كه منشأ آن به شركت موتورولاي</a:t>
            </a:r>
            <a:r>
              <a:rPr lang="en-US" altLang="en-US" sz="2400" kern="0" dirty="0">
                <a:solidFill>
                  <a:srgbClr val="000000"/>
                </a:solidFill>
                <a:latin typeface="Arial"/>
                <a:cs typeface="B Nazanin" panose="00000400000000000000" pitchFamily="2" charset="-78"/>
              </a:rPr>
              <a:t>1</a:t>
            </a:r>
            <a:r>
              <a:rPr lang="ar-SA" altLang="en-US" sz="2400" kern="0" dirty="0">
                <a:solidFill>
                  <a:srgbClr val="000000"/>
                </a:solidFill>
                <a:latin typeface="Arial"/>
                <a:cs typeface="B Nazanin" panose="00000400000000000000" pitchFamily="2" charset="-78"/>
              </a:rPr>
              <a:t> آمريكا در حدود سال 1985 بر مي گردد. در آن زمان، مسئولان شركت با تهديد رقابت ژاپني ها در زمينه صنعت الكترونيك مواجه بودند و مجبور بودند سطح كيفيت </a:t>
            </a:r>
            <a:r>
              <a:rPr lang="ar-SA" altLang="en-US" sz="2400" kern="0" dirty="0" smtClean="0">
                <a:solidFill>
                  <a:srgbClr val="000000"/>
                </a:solidFill>
                <a:latin typeface="Arial"/>
                <a:cs typeface="B Nazanin" panose="00000400000000000000" pitchFamily="2" charset="-78"/>
              </a:rPr>
              <a:t>محصولاتش</a:t>
            </a:r>
            <a:r>
              <a:rPr lang="fa-IR" altLang="en-US" sz="2400" kern="0" dirty="0" smtClean="0">
                <a:solidFill>
                  <a:srgbClr val="000000"/>
                </a:solidFill>
                <a:latin typeface="Arial"/>
                <a:cs typeface="B Nazanin" panose="00000400000000000000" pitchFamily="2" charset="-78"/>
              </a:rPr>
              <a:t>ان</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000000"/>
                </a:solidFill>
                <a:latin typeface="Arial"/>
                <a:cs typeface="B Nazanin" panose="00000400000000000000" pitchFamily="2" charset="-78"/>
              </a:rPr>
              <a:t>را تا حد زيادي بالا </a:t>
            </a:r>
            <a:r>
              <a:rPr lang="ar-SA" altLang="en-US" sz="2400" kern="0" dirty="0" smtClean="0">
                <a:solidFill>
                  <a:srgbClr val="000000"/>
                </a:solidFill>
                <a:latin typeface="Arial"/>
                <a:cs typeface="B Nazanin" panose="00000400000000000000" pitchFamily="2" charset="-78"/>
              </a:rPr>
              <a:t>ببرند</a:t>
            </a:r>
            <a:r>
              <a:rPr lang="fa-IR" altLang="en-US" sz="2400" kern="0" dirty="0" smtClean="0">
                <a:solidFill>
                  <a:srgbClr val="000000"/>
                </a:solidFill>
                <a:latin typeface="Arial"/>
                <a:cs typeface="B Nazanin" panose="00000400000000000000" pitchFamily="2" charset="-78"/>
              </a:rPr>
              <a:t>.</a:t>
            </a:r>
            <a:r>
              <a:rPr lang="ar-SA" altLang="en-US" sz="2400" kern="0" dirty="0" smtClean="0">
                <a:solidFill>
                  <a:srgbClr val="000000"/>
                </a:solidFill>
                <a:latin typeface="Arial"/>
                <a:cs typeface="B Nazanin" panose="00000400000000000000" pitchFamily="2" charset="-78"/>
              </a:rPr>
              <a:t> </a:t>
            </a:r>
            <a:r>
              <a:rPr lang="ar-SA" altLang="en-US" sz="2400" kern="0" dirty="0">
                <a:solidFill>
                  <a:srgbClr val="F7D47D"/>
                </a:solidFill>
                <a:latin typeface="Arial"/>
                <a:cs typeface="B Nazanin" panose="00000400000000000000" pitchFamily="2" charset="-78"/>
              </a:rPr>
              <a:t>. </a:t>
            </a:r>
          </a:p>
          <a:p>
            <a:pPr marL="342900" lvl="0" indent="-342900" algn="ctr" defTabSz="914400" rtl="1" fontAlgn="base">
              <a:spcBef>
                <a:spcPct val="20000"/>
              </a:spcBef>
              <a:spcAft>
                <a:spcPct val="0"/>
              </a:spcAft>
            </a:pPr>
            <a:endParaRPr lang="fa-IR" altLang="en-US" sz="2400" kern="0" dirty="0">
              <a:solidFill>
                <a:srgbClr val="F7D47D"/>
              </a:solidFill>
              <a:latin typeface="Arial"/>
              <a:cs typeface="Arial"/>
            </a:endParaRPr>
          </a:p>
          <a:p>
            <a:pPr marL="342900" lvl="0" indent="-342900" algn="ctr" defTabSz="914400" rtl="1" fontAlgn="base">
              <a:spcBef>
                <a:spcPct val="20000"/>
              </a:spcBef>
              <a:spcAft>
                <a:spcPct val="0"/>
              </a:spcAft>
            </a:pPr>
            <a:r>
              <a:rPr lang="ar-SA" altLang="en-US" sz="2800" b="1" kern="0" dirty="0">
                <a:solidFill>
                  <a:srgbClr val="000000"/>
                </a:solidFill>
                <a:latin typeface="Arial"/>
                <a:cs typeface="B Nazanin" panose="00000400000000000000" pitchFamily="2" charset="-78"/>
              </a:rPr>
              <a:t>دو ديدگاه نسبت به فرايند شش سيگما وجود دارد</a:t>
            </a:r>
            <a:endParaRPr lang="fa-IR" altLang="en-US" sz="2800" b="1" kern="0" dirty="0">
              <a:solidFill>
                <a:srgbClr val="000000"/>
              </a:solidFill>
              <a:latin typeface="Arial"/>
              <a:cs typeface="B Nazanin" panose="00000400000000000000" pitchFamily="2" charset="-78"/>
            </a:endParaRPr>
          </a:p>
          <a:p>
            <a:pPr marL="342900" lvl="0" indent="-342900" algn="just" defTabSz="914400" rtl="1" fontAlgn="base">
              <a:spcBef>
                <a:spcPct val="20000"/>
              </a:spcBef>
              <a:spcAft>
                <a:spcPct val="0"/>
              </a:spcAft>
            </a:pPr>
            <a:endParaRPr lang="fa-IR" altLang="en-US" sz="2800" b="1" kern="0" dirty="0">
              <a:solidFill>
                <a:srgbClr val="FF0066"/>
              </a:solidFill>
              <a:latin typeface="Arial"/>
              <a:cs typeface="B Kamran" panose="00000400000000000000" pitchFamily="2" charset="-78"/>
            </a:endParaRPr>
          </a:p>
          <a:p>
            <a:pPr marL="342900" lvl="0" indent="-342900" algn="just" defTabSz="914400" rtl="1" fontAlgn="base">
              <a:spcBef>
                <a:spcPct val="20000"/>
              </a:spcBef>
              <a:spcAft>
                <a:spcPct val="0"/>
              </a:spcAft>
            </a:pPr>
            <a:endParaRPr lang="fa-IR" altLang="en-US" sz="2000" kern="0" dirty="0">
              <a:solidFill>
                <a:srgbClr val="FF0066"/>
              </a:solidFill>
              <a:latin typeface="Arial"/>
              <a:cs typeface="Arial"/>
            </a:endParaRPr>
          </a:p>
        </p:txBody>
      </p:sp>
      <p:sp>
        <p:nvSpPr>
          <p:cNvPr id="7" name="AutoShape 16"/>
          <p:cNvSpPr>
            <a:spLocks noChangeArrowheads="1"/>
          </p:cNvSpPr>
          <p:nvPr/>
        </p:nvSpPr>
        <p:spPr bwMode="auto">
          <a:xfrm>
            <a:off x="6279596" y="3743900"/>
            <a:ext cx="304800" cy="838200"/>
          </a:xfrm>
          <a:prstGeom prst="downArrow">
            <a:avLst>
              <a:gd name="adj1" fmla="val 50000"/>
              <a:gd name="adj2" fmla="val 6875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smtClean="0">
              <a:ln>
                <a:noFill/>
              </a:ln>
              <a:solidFill>
                <a:srgbClr val="2F1311"/>
              </a:solidFill>
              <a:effectLst/>
              <a:uLnTx/>
              <a:uFillTx/>
              <a:latin typeface="Arial" panose="020B0604020202020204" pitchFamily="34" charset="0"/>
              <a:cs typeface="Arial" panose="020B0604020202020204" pitchFamily="34" charset="0"/>
            </a:endParaRPr>
          </a:p>
        </p:txBody>
      </p:sp>
      <p:sp>
        <p:nvSpPr>
          <p:cNvPr id="8" name="AutoShape 16"/>
          <p:cNvSpPr>
            <a:spLocks noChangeArrowheads="1"/>
          </p:cNvSpPr>
          <p:nvPr/>
        </p:nvSpPr>
        <p:spPr bwMode="auto">
          <a:xfrm>
            <a:off x="3130681" y="3737175"/>
            <a:ext cx="304800" cy="838200"/>
          </a:xfrm>
          <a:prstGeom prst="downArrow">
            <a:avLst>
              <a:gd name="adj1" fmla="val 50000"/>
              <a:gd name="adj2" fmla="val 6875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1" i="0" u="none" strike="noStrike" kern="0" normalizeH="0" baseline="0" noProof="0" smtClean="0">
              <a:ln w="22225">
                <a:solidFill>
                  <a:schemeClr val="accent2"/>
                </a:solidFill>
                <a:prstDash val="solid"/>
              </a:ln>
              <a:solidFill>
                <a:schemeClr val="accent2">
                  <a:lumMod val="40000"/>
                  <a:lumOff val="60000"/>
                </a:schemeClr>
              </a:solidFill>
              <a:uLnTx/>
              <a:uFillTx/>
              <a:latin typeface="Arial" panose="020B0604020202020204" pitchFamily="34" charset="0"/>
              <a:cs typeface="Arial" panose="020B0604020202020204" pitchFamily="34" charset="0"/>
            </a:endParaRPr>
          </a:p>
        </p:txBody>
      </p:sp>
      <p:sp>
        <p:nvSpPr>
          <p:cNvPr id="9" name="AutoShape 13"/>
          <p:cNvSpPr>
            <a:spLocks noChangeArrowheads="1"/>
          </p:cNvSpPr>
          <p:nvPr/>
        </p:nvSpPr>
        <p:spPr bwMode="auto">
          <a:xfrm>
            <a:off x="5365195" y="4663503"/>
            <a:ext cx="2438400" cy="628205"/>
          </a:xfrm>
          <a:prstGeom prst="flowChartTerminator">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914400" rtl="1" eaLnBrk="1" fontAlgn="base" hangingPunct="1">
              <a:spcBef>
                <a:spcPct val="0"/>
              </a:spcBef>
              <a:spcAft>
                <a:spcPct val="0"/>
              </a:spcAft>
            </a:pPr>
            <a:r>
              <a:rPr lang="ar-SA" altLang="en-US" b="1" dirty="0">
                <a:solidFill>
                  <a:srgbClr val="000000"/>
                </a:solidFill>
                <a:cs typeface="B Nazanin" panose="00000400000000000000" pitchFamily="2" charset="-78"/>
              </a:rPr>
              <a:t>نقطه نظر آماري </a:t>
            </a:r>
          </a:p>
        </p:txBody>
      </p:sp>
      <p:sp>
        <p:nvSpPr>
          <p:cNvPr id="10" name="AutoShape 13"/>
          <p:cNvSpPr>
            <a:spLocks noChangeArrowheads="1"/>
          </p:cNvSpPr>
          <p:nvPr/>
        </p:nvSpPr>
        <p:spPr bwMode="auto">
          <a:xfrm>
            <a:off x="1957754" y="4636924"/>
            <a:ext cx="2438400" cy="641333"/>
          </a:xfrm>
          <a:prstGeom prst="flowChartTerminator">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914400" rtl="1" eaLnBrk="1" fontAlgn="base" hangingPunct="1">
              <a:spcBef>
                <a:spcPct val="0"/>
              </a:spcBef>
              <a:spcAft>
                <a:spcPct val="0"/>
              </a:spcAft>
            </a:pPr>
            <a:r>
              <a:rPr lang="ar-SA" altLang="en-US" b="1" dirty="0">
                <a:solidFill>
                  <a:srgbClr val="000000"/>
                </a:solidFill>
                <a:cs typeface="B Nazanin" panose="00000400000000000000" pitchFamily="2" charset="-78"/>
              </a:rPr>
              <a:t>نقطه نظر </a:t>
            </a:r>
            <a:r>
              <a:rPr lang="fa-IR" altLang="en-US" b="1" dirty="0" smtClean="0">
                <a:solidFill>
                  <a:srgbClr val="000000"/>
                </a:solidFill>
                <a:cs typeface="B Nazanin" panose="00000400000000000000" pitchFamily="2" charset="-78"/>
              </a:rPr>
              <a:t>تجاری</a:t>
            </a:r>
            <a:r>
              <a:rPr lang="ar-SA" altLang="en-US" b="1" dirty="0" smtClean="0">
                <a:solidFill>
                  <a:srgbClr val="000000"/>
                </a:solidFill>
                <a:cs typeface="B Nazanin" panose="00000400000000000000" pitchFamily="2" charset="-78"/>
              </a:rPr>
              <a:t> </a:t>
            </a:r>
            <a:endParaRPr lang="ar-SA" altLang="en-US" b="1" dirty="0">
              <a:solidFill>
                <a:srgbClr val="000000"/>
              </a:solidFill>
              <a:cs typeface="B Nazanin" panose="00000400000000000000" pitchFamily="2" charset="-78"/>
            </a:endParaRPr>
          </a:p>
        </p:txBody>
      </p:sp>
    </p:spTree>
    <p:extLst>
      <p:ext uri="{BB962C8B-B14F-4D97-AF65-F5344CB8AC3E}">
        <p14:creationId xmlns:p14="http://schemas.microsoft.com/office/powerpoint/2010/main" val="323432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70032" y="897422"/>
            <a:ext cx="5967046" cy="5667502"/>
          </a:xfrm>
        </p:spPr>
        <p:txBody>
          <a:bodyPr>
            <a:normAutofit fontScale="90000"/>
          </a:bodyPr>
          <a:lstStyle/>
          <a:p>
            <a:pPr marL="342900" lvl="0" indent="-342900" algn="r" defTabSz="914400" rtl="1" fontAlgn="base">
              <a:lnSpc>
                <a:spcPct val="150000"/>
              </a:lnSpc>
              <a:spcBef>
                <a:spcPct val="20000"/>
              </a:spcBef>
              <a:spcAft>
                <a:spcPct val="0"/>
              </a:spcAft>
            </a:pPr>
            <a:r>
              <a:rPr lang="fa-IR" altLang="en-US" sz="2800" b="1" kern="0" dirty="0" smtClean="0">
                <a:solidFill>
                  <a:schemeClr val="accent1">
                    <a:lumMod val="50000"/>
                  </a:schemeClr>
                </a:solidFill>
                <a:latin typeface="Arial"/>
                <a:cs typeface="B Nazanin" panose="00000400000000000000" pitchFamily="2" charset="-78"/>
              </a:rPr>
              <a:t>   </a:t>
            </a:r>
            <a:r>
              <a:rPr lang="ar-SA" altLang="en-US" sz="2800" b="1" kern="0" dirty="0" smtClean="0">
                <a:solidFill>
                  <a:schemeClr val="accent1">
                    <a:lumMod val="50000"/>
                  </a:schemeClr>
                </a:solidFill>
                <a:latin typeface="Arial"/>
                <a:cs typeface="B Nazanin" panose="00000400000000000000" pitchFamily="2" charset="-78"/>
              </a:rPr>
              <a:t>از نقطه </a:t>
            </a:r>
            <a:r>
              <a:rPr lang="ar-SA" altLang="en-US" sz="2800" b="1" kern="0" dirty="0">
                <a:solidFill>
                  <a:schemeClr val="accent1">
                    <a:lumMod val="50000"/>
                  </a:schemeClr>
                </a:solidFill>
                <a:latin typeface="Arial"/>
                <a:cs typeface="B Nazanin" panose="00000400000000000000" pitchFamily="2" charset="-78"/>
              </a:rPr>
              <a:t>نظر </a:t>
            </a:r>
            <a:r>
              <a:rPr lang="ar-SA" altLang="en-US" sz="2800" b="1" kern="0" dirty="0" smtClean="0">
                <a:solidFill>
                  <a:schemeClr val="accent1">
                    <a:lumMod val="50000"/>
                  </a:schemeClr>
                </a:solidFill>
                <a:latin typeface="Arial"/>
                <a:cs typeface="B Nazanin" panose="00000400000000000000" pitchFamily="2" charset="-78"/>
              </a:rPr>
              <a:t>آماري</a:t>
            </a:r>
            <a:r>
              <a:rPr lang="fa-IR" altLang="en-US" sz="2800" b="1" kern="0" dirty="0" smtClean="0">
                <a:solidFill>
                  <a:schemeClr val="accent1">
                    <a:lumMod val="50000"/>
                  </a:schemeClr>
                </a:solidFill>
                <a:latin typeface="Arial"/>
                <a:cs typeface="B Nazanin" panose="00000400000000000000" pitchFamily="2" charset="-78"/>
              </a:rPr>
              <a:t/>
            </a:r>
            <a:br>
              <a:rPr lang="fa-IR" altLang="en-US" sz="2800" b="1" kern="0" dirty="0" smtClean="0">
                <a:solidFill>
                  <a:schemeClr val="accent1">
                    <a:lumMod val="50000"/>
                  </a:schemeClr>
                </a:solidFill>
                <a:latin typeface="Arial"/>
                <a:cs typeface="B Nazanin" panose="00000400000000000000" pitchFamily="2" charset="-78"/>
              </a:rPr>
            </a:br>
            <a:r>
              <a:rPr lang="ar-SA" altLang="en-US" sz="2400" kern="0" dirty="0">
                <a:solidFill>
                  <a:srgbClr val="000000"/>
                </a:solidFill>
                <a:latin typeface="Arial"/>
                <a:ea typeface="+mn-ea"/>
                <a:cs typeface="B Nazanin" panose="00000400000000000000" pitchFamily="2" charset="-78"/>
              </a:rPr>
              <a:t>شش سيگما از آمار و آماردانان نشات گرفته است. هورل و اسني‌ روش شش سيگما را با توجه به نقطه نظر آمار و احتمالي و با ديد صرفا </a:t>
            </a:r>
            <a:r>
              <a:rPr lang="ar-SA" altLang="en-US" sz="2400" kern="0" dirty="0" smtClean="0">
                <a:solidFill>
                  <a:srgbClr val="000000"/>
                </a:solidFill>
                <a:latin typeface="Arial"/>
                <a:ea typeface="+mn-ea"/>
                <a:cs typeface="B Nazanin" panose="00000400000000000000" pitchFamily="2" charset="-78"/>
              </a:rPr>
              <a:t>كمي</a:t>
            </a:r>
            <a:r>
              <a:rPr lang="fa-IR" altLang="en-US" sz="2400" kern="0" dirty="0" smtClean="0">
                <a:solidFill>
                  <a:srgbClr val="000000"/>
                </a:solidFill>
                <a:latin typeface="Arial"/>
                <a:ea typeface="+mn-ea"/>
                <a:cs typeface="B Nazanin" panose="00000400000000000000" pitchFamily="2" charset="-78"/>
              </a:rPr>
              <a:t> </a:t>
            </a:r>
            <a:r>
              <a:rPr lang="ar-SA" altLang="en-US" sz="2400" kern="0" dirty="0" smtClean="0">
                <a:solidFill>
                  <a:srgbClr val="000000"/>
                </a:solidFill>
                <a:latin typeface="Arial"/>
                <a:ea typeface="+mn-ea"/>
                <a:cs typeface="B Nazanin" panose="00000400000000000000" pitchFamily="2" charset="-78"/>
              </a:rPr>
              <a:t>توضيح مي </a:t>
            </a:r>
            <a:r>
              <a:rPr lang="ar-SA" altLang="en-US" sz="2400" kern="0" dirty="0">
                <a:solidFill>
                  <a:srgbClr val="000000"/>
                </a:solidFill>
                <a:latin typeface="Arial"/>
                <a:ea typeface="+mn-ea"/>
                <a:cs typeface="B Nazanin" panose="00000400000000000000" pitchFamily="2" charset="-78"/>
              </a:rPr>
              <a:t>دهند</a:t>
            </a:r>
            <a:r>
              <a:rPr lang="en-US" altLang="en-US" sz="2400" kern="0" dirty="0">
                <a:solidFill>
                  <a:srgbClr val="000000"/>
                </a:solidFill>
                <a:latin typeface="Arial"/>
                <a:ea typeface="+mn-ea"/>
                <a:cs typeface="B Nazanin" panose="00000400000000000000" pitchFamily="2" charset="-78"/>
              </a:rPr>
              <a:t>.</a:t>
            </a:r>
            <a:r>
              <a:rPr lang="ar-SA" altLang="en-US" sz="2400" kern="0" dirty="0">
                <a:solidFill>
                  <a:srgbClr val="000000"/>
                </a:solidFill>
                <a:latin typeface="Arial"/>
                <a:ea typeface="+mn-ea"/>
                <a:cs typeface="B Nazanin" panose="00000400000000000000" pitchFamily="2" charset="-78"/>
              </a:rPr>
              <a:t> در اين ديدگاه شش سيگما بر اساس 4/3 عيب در هر ميليون فرصت يا بر اساس نرخ موفقيت </a:t>
            </a:r>
            <a:r>
              <a:rPr lang="ar-SA" altLang="en-US" sz="2400" kern="0" dirty="0" smtClean="0">
                <a:solidFill>
                  <a:srgbClr val="000000"/>
                </a:solidFill>
                <a:latin typeface="Arial"/>
                <a:ea typeface="+mn-ea"/>
                <a:cs typeface="B Nazanin" panose="00000400000000000000" pitchFamily="2" charset="-78"/>
              </a:rPr>
              <a:t>9996/99 درصد </a:t>
            </a:r>
            <a:r>
              <a:rPr lang="ar-SA" altLang="en-US" sz="2400" kern="0" dirty="0">
                <a:solidFill>
                  <a:srgbClr val="000000"/>
                </a:solidFill>
                <a:latin typeface="Arial"/>
                <a:ea typeface="+mn-ea"/>
                <a:cs typeface="B Nazanin" panose="00000400000000000000" pitchFamily="2" charset="-78"/>
              </a:rPr>
              <a:t>و با توجه به انحراف از ميانگين فرايند تعريف </a:t>
            </a:r>
            <a:r>
              <a:rPr lang="ar-SA" altLang="en-US" sz="2400" kern="0" dirty="0" smtClean="0">
                <a:solidFill>
                  <a:srgbClr val="000000"/>
                </a:solidFill>
                <a:latin typeface="Arial"/>
                <a:ea typeface="+mn-ea"/>
                <a:cs typeface="B Nazanin" panose="00000400000000000000" pitchFamily="2" charset="-78"/>
              </a:rPr>
              <a:t>مي شود.</a:t>
            </a:r>
            <a:r>
              <a:rPr lang="fa-IR" altLang="en-US" sz="2400" kern="0" dirty="0" smtClean="0">
                <a:solidFill>
                  <a:srgbClr val="000000"/>
                </a:solidFill>
                <a:latin typeface="Arial"/>
                <a:ea typeface="+mn-ea"/>
                <a:cs typeface="B Nazanin" panose="00000400000000000000" pitchFamily="2" charset="-78"/>
              </a:rPr>
              <a:t> </a:t>
            </a:r>
            <a:r>
              <a:rPr lang="ar-SA" altLang="en-US" sz="2400" kern="0" dirty="0" smtClean="0">
                <a:solidFill>
                  <a:srgbClr val="000000"/>
                </a:solidFill>
                <a:latin typeface="Arial"/>
                <a:ea typeface="+mn-ea"/>
                <a:cs typeface="B Nazanin" panose="00000400000000000000" pitchFamily="2" charset="-78"/>
              </a:rPr>
              <a:t>اگر </a:t>
            </a:r>
            <a:r>
              <a:rPr lang="ar-SA" altLang="en-US" sz="2400" kern="0" dirty="0">
                <a:solidFill>
                  <a:srgbClr val="000000"/>
                </a:solidFill>
                <a:latin typeface="Arial"/>
                <a:ea typeface="+mn-ea"/>
                <a:cs typeface="B Nazanin" panose="00000400000000000000" pitchFamily="2" charset="-78"/>
              </a:rPr>
              <a:t>يك سازمان در حد كيفيت سه سيگما باشد يعني </a:t>
            </a:r>
            <a:r>
              <a:rPr lang="ar-SA" altLang="en-US" sz="2400" kern="0" dirty="0" smtClean="0">
                <a:solidFill>
                  <a:srgbClr val="000000"/>
                </a:solidFill>
                <a:latin typeface="Arial"/>
                <a:ea typeface="+mn-ea"/>
                <a:cs typeface="B Nazanin" panose="00000400000000000000" pitchFamily="2" charset="-78"/>
              </a:rPr>
              <a:t>به</a:t>
            </a:r>
            <a:r>
              <a:rPr lang="fa-IR" altLang="en-US" sz="2400" kern="0" dirty="0" smtClean="0">
                <a:solidFill>
                  <a:srgbClr val="000000"/>
                </a:solidFill>
                <a:latin typeface="Arial"/>
                <a:ea typeface="+mn-ea"/>
                <a:cs typeface="B Nazanin" panose="00000400000000000000" pitchFamily="2" charset="-78"/>
              </a:rPr>
              <a:t> </a:t>
            </a:r>
            <a:r>
              <a:rPr lang="ar-SA" altLang="en-US" sz="2400" kern="0" dirty="0" smtClean="0">
                <a:solidFill>
                  <a:srgbClr val="000000"/>
                </a:solidFill>
                <a:latin typeface="Arial"/>
                <a:ea typeface="+mn-ea"/>
                <a:cs typeface="B Nazanin" panose="00000400000000000000" pitchFamily="2" charset="-78"/>
              </a:rPr>
              <a:t>93</a:t>
            </a:r>
            <a:r>
              <a:rPr lang="fa-IR" altLang="en-US" sz="2400" kern="0" dirty="0" smtClean="0">
                <a:solidFill>
                  <a:srgbClr val="000000"/>
                </a:solidFill>
                <a:latin typeface="Arial"/>
                <a:ea typeface="+mn-ea"/>
                <a:cs typeface="B Nazanin" panose="00000400000000000000" pitchFamily="2" charset="-78"/>
              </a:rPr>
              <a:t> </a:t>
            </a:r>
            <a:r>
              <a:rPr lang="ar-SA" altLang="en-US" sz="2400" kern="0" dirty="0" smtClean="0">
                <a:solidFill>
                  <a:srgbClr val="000000"/>
                </a:solidFill>
                <a:latin typeface="Arial"/>
                <a:ea typeface="+mn-ea"/>
                <a:cs typeface="B Nazanin" panose="00000400000000000000" pitchFamily="2" charset="-78"/>
              </a:rPr>
              <a:t>درصد</a:t>
            </a:r>
            <a:r>
              <a:rPr lang="fa-IR" altLang="en-US" sz="2400" kern="0" dirty="0" smtClean="0">
                <a:solidFill>
                  <a:srgbClr val="000000"/>
                </a:solidFill>
                <a:latin typeface="Arial"/>
                <a:ea typeface="+mn-ea"/>
                <a:cs typeface="B Nazanin" panose="00000400000000000000" pitchFamily="2" charset="-78"/>
              </a:rPr>
              <a:t> </a:t>
            </a:r>
            <a:r>
              <a:rPr lang="ar-SA" altLang="en-US" sz="2400" kern="0" dirty="0" smtClean="0">
                <a:solidFill>
                  <a:srgbClr val="000000"/>
                </a:solidFill>
                <a:latin typeface="Arial"/>
                <a:ea typeface="+mn-ea"/>
                <a:cs typeface="B Nazanin" panose="00000400000000000000" pitchFamily="2" charset="-78"/>
              </a:rPr>
              <a:t>از </a:t>
            </a:r>
            <a:r>
              <a:rPr lang="ar-SA" altLang="en-US" sz="2400" kern="0" dirty="0">
                <a:solidFill>
                  <a:srgbClr val="000000"/>
                </a:solidFill>
                <a:latin typeface="Arial"/>
                <a:ea typeface="+mn-ea"/>
                <a:cs typeface="B Nazanin" panose="00000400000000000000" pitchFamily="2" charset="-78"/>
              </a:rPr>
              <a:t>موفقيت رسيده و 66800 عيب در هر ميليون فرصت دارد.</a:t>
            </a:r>
            <a:r>
              <a:rPr lang="en-US" altLang="en-US" sz="2800" kern="0" dirty="0">
                <a:solidFill>
                  <a:srgbClr val="000000"/>
                </a:solidFill>
                <a:latin typeface="Arial"/>
                <a:ea typeface="+mn-ea"/>
                <a:cs typeface="B Kamran" panose="00000400000000000000" pitchFamily="2" charset="-78"/>
              </a:rPr>
              <a:t/>
            </a:r>
            <a:br>
              <a:rPr lang="en-US" altLang="en-US" sz="2800" kern="0" dirty="0">
                <a:solidFill>
                  <a:srgbClr val="000000"/>
                </a:solidFill>
                <a:latin typeface="Arial"/>
                <a:ea typeface="+mn-ea"/>
                <a:cs typeface="B Kamran" panose="00000400000000000000" pitchFamily="2" charset="-78"/>
              </a:rPr>
            </a:br>
            <a:endParaRPr lang="en-US" b="1" dirty="0">
              <a:solidFill>
                <a:schemeClr val="accent1">
                  <a:lumMod val="50000"/>
                </a:schemeClr>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473210" y="1339665"/>
            <a:ext cx="2775762" cy="4032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0751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641</TotalTime>
  <Words>1328</Words>
  <Application>Microsoft Office PowerPoint</Application>
  <PresentationFormat>Widescreen</PresentationFormat>
  <Paragraphs>139</Paragraphs>
  <Slides>38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B Kamran</vt:lpstr>
      <vt:lpstr>B Nazanin</vt:lpstr>
      <vt:lpstr>B Titr</vt:lpstr>
      <vt:lpstr>Calibri</vt:lpstr>
      <vt:lpstr>Tahoma</vt:lpstr>
      <vt:lpstr>Times New Roman</vt:lpstr>
      <vt:lpstr>Trebuchet MS</vt:lpstr>
      <vt:lpstr>Wingdings</vt:lpstr>
      <vt:lpstr>Wingdings 3</vt:lpstr>
      <vt:lpstr>Facet</vt:lpstr>
      <vt:lpstr>  به نام خدا  عنوان: شش سيگما    تهیه کننده: سپیده خانمحمدیان مقدم     </vt:lpstr>
      <vt:lpstr>PowerPoint Presentation</vt:lpstr>
      <vt:lpstr>  سير پيشرفت ابزارهاي كيفيت، به فلسفه شش سيگما منتهي شده است كه راهي براي توسعه پتانسيل هاي سازماني است.  يكي از مهم ترين مباحث شش سيگما، موضوع انتخاب پروژه هاي مربوطه است. يك پروژه شش سيگما عبارت است از برنامه ريزي براي حل يك مشكل، كه داراي مجموعه اي از معيارها بوده به طوري كه مي توانند به عنوان اهداف پروژه استفاده شوند و آنها را در جهت پيشرفت پروژه تحليل كرد. انتخاب پروژه هاي شش سيگما در حكم چيدن اولين رديف آجرهاي يك ديوار است كه اگر به صورت علمي صورت گيرد، اثربخشي قابل ملاحظه اي در فاز اجراي پروژه شش سيگما عايد مي سازد. در اين مقاله به رويكردهاي انتخاب پروژه هاي شش سيگما و مهم ترين فاكتورهاي مورد بحث در اين حوزه پرداخته می شود.    </vt:lpstr>
      <vt:lpstr>تعریف سیگما</vt:lpstr>
      <vt:lpstr>نحوه پیدایش 6 سیگما</vt:lpstr>
      <vt:lpstr>نحوه پیدایش 6 سیگما</vt:lpstr>
      <vt:lpstr>شش سیگما</vt:lpstr>
      <vt:lpstr> </vt:lpstr>
      <vt:lpstr>   از نقطه نظر آماري شش سيگما از آمار و آماردانان نشات گرفته است. هورل و اسني‌ روش شش سيگما را با توجه به نقطه نظر آمار و احتمالي و با ديد صرفا كمي توضيح مي دهند. در اين ديدگاه شش سيگما بر اساس 4/3 عيب در هر ميليون فرصت يا بر اساس نرخ موفقيت 9996/99 درصد و با توجه به انحراف از ميانگين فرايند تعريف مي شود. اگر يك سازمان در حد كيفيت سه سيگما باشد يعني به 93 درصد از موفقيت رسيده و 66800 عيب در هر ميليون فرصت دارد. </vt:lpstr>
      <vt:lpstr>     از نقطه نظر تجاری شش سيگما در جهان كسب و كار به عنوان يك استراتژي كسب و كار براي بهبود سودبخشي در كسب و كار تعريف شده است. براي بهبود اثر بخشي و كارايي در همه عمليات هايي كه منجر بهره ورآورده شدن نيازها و توقعات مشتري مي شود. رويكرد شش سيگما ابتدا براي عمليات توليد استفاده شد و سپس به سرعت در قسمت هاي مختلف عملياتي مانند بازاريابي، مهندسي، خريد و پشتيباني خدماتي و اجرايي گسترش پيدا كرد. </vt:lpstr>
      <vt:lpstr> </vt:lpstr>
      <vt:lpstr>     </vt:lpstr>
      <vt:lpstr> چرخه DMAIC متدولوژي نتيجه گرايي است كه پروژه هاي شش سيگما بر مبناي آن انجام مي گيرند. به عبارتي ساده تر چرخه DMAIC روش سيستماتيك و منظم براي حل مسائل و پيشبرد اين دست از پروژه ها مي باشد. DMAIC مخفف كلمات Define (تعريف)، Measure (اندازه گيري)، Analyze  (تحليل)، Improve (بهبود)، Control (كنترل) مي باشد.    </vt:lpstr>
      <vt:lpstr>  </vt:lpstr>
      <vt:lpstr> هدف فاز اندازه گيري اين است كه با جمع آوري اطلاعات در مورد شرايط فعلي بر روي فعاليت هاي بهبود متمركز شويم. خروجي هاي فاز اندازه گيري عبارتند از:  داده هاي پايه در مورد عملكرد فعلي فرايند  داده هايي كه دقيقاً موقعيت يا ميزان وقوع مشكل را مشخص مي كند  تعريف دقيق تري از مسئله يا مشكل   </vt:lpstr>
      <vt:lpstr> هدف فاز تحليل شناسايي، علل ريشه اي مشكل و تاييد اين علل با استفاده از  داده هاست. خروجي اين فاز، يك تئوري است كه آزمايش و تاييد شده است. علل بررسي شده در اين فاز پايه اي براي راه حل ها در فاز بعدي است.  </vt:lpstr>
      <vt:lpstr>   </vt:lpstr>
      <vt:lpstr>  هدف فاز كنترل، ارزيابي برنامه و راه حل ها و حفظ دستاوردها با استفاده از  استاندارد سازي فرايند و نيز مشخص كردن خطوط كلي بهبود هاي در دست اجرا از جمله فرصت هايي است كه براي به كارگيري مجدد فعاليت هاي بهبود وجود دارد، است.   خروجی های این فاز عبارتند از:                                                            تحليل قبل و بعد               سیستم نظارت                  مستندات كامل، نتايج، آموخته ها و پيشنهادات  </vt:lpstr>
      <vt:lpstr>تعريف و اولويت بندي پروژه هاي شش سيگما</vt:lpstr>
      <vt:lpstr>عوامل موفقيت در محيطي كه از پروژه هاي شش سيگما استفاده مي شود يكي از ضروريات است كه بدون آن پروژه ها از شانس موفقيت كمتري برخوردار خواهند بود. براي تعيين عوامل موفقيت در پروژه هاي شش سيگما اولين گام انجام مطالعه جستجو گرانه در مورد اين موضوع است كه در اين زمينه مطالعاتي نيز صورت گرفته است. براي مثال هندورسون و ايواتر براي به كارگيري موفقيت آميز شش سيگما الزام مديريتي، زير ساخت سازماني، آموزش و ابزارهاي آماري پيشرفته را به عنوان اجزاي اصلي پروژه پيشنهاد مي كنند كه عناوين عبارتند از: </vt:lpstr>
      <vt:lpstr>1)  پروژه بايد رضايت مندي و خشنودي مشتريان كالا و خدمات را محور اصلي كار خود قرار دهد 2)   تا جاي ممكن اهداف پروژه در راستاي اهداف سازماني بوده و متناسب باشند. 3)  سير پيشرفت اجراي پروژه بايد ملايم و غير پرشي باشد. 4)  پروژه نبايد در تعامل مستقيم با محدوديت هاي سازمان باشد خصوصاً توانايي مالي. 5)  شاخص­هاي پيشرفت كار در ابتداي پروژه كاملا شفاف و مشخص باشند. </vt:lpstr>
      <vt:lpstr>    6 )  تغيير فرهنگي در سازمان جهت پذيرش فرهنگ شش سيگما 7)  انسجام و سطح تخصص تيم پروژه، بر نتايج اجراي كار تاثير قابل توجهي دارند. 8)  خط سير اجراي پروژه به مواردي چون حمايت مديريت و سرمايه گذاري وابسته است. 9)  نقش نيروي انساني بعنوان منبعي مهم در اجراي پروژه ناديده گرفته نشود. 10)  تطابق پروژه هاي شش سيگما با معيارهاي فني و بهبود فرآيندها </vt:lpstr>
      <vt:lpstr>رضايت مندي و خشنودي مشتريان</vt:lpstr>
      <vt:lpstr>تا جاي ممکن اهداف پروژه در راستای اهداف سازماني بوده و متناسب باشند در شش سيگما اگر سوال شود كجا مي خواهيد برسيد و شما جواب دهيد چيزي در ذهنم نيست نتيجه اين خواهد بود كه مهم نيست چه راهي را برويد. منطبق كردن ايده افراد مختلف كار سختي است.  نمي توان به شش سيگما همانند ديگر فعاليت هاي مستقل نگريست، چرا كه مستلزم داشتن بينشي كامل است و فقط استفاده از چند روش ابزار بهبود كيفيت فايده اي ندارد. پروژه هاي شش سيگما بايد براي بهبود فرايندها و محصولاتي طراحي شده باشند كه تأثير مستقيمي بر اهداف مالي و عملياتي دارند. حتي اگر تلاش هاي اوليه سازمان بر مسائل تقريباً ساده معطوف شود، تأثير آنها بر تمام كسب و كار بايد واضح و روشن باشد و نحوه ارتباط فعاليت ها و پروژه ها با مشتريان، فرايندهاي اصلي و رقابت پذيري روشن باشد..  </vt:lpstr>
      <vt:lpstr>نحوه پیشرفت پروژه</vt:lpstr>
      <vt:lpstr>نحوه تعامل با محدودیت های سازمان</vt:lpstr>
      <vt:lpstr>شفافیت شاخص های پیشرفت پروژه</vt:lpstr>
      <vt:lpstr>فرهنگ شش سیگما</vt:lpstr>
      <vt:lpstr>جایگاه تخصص در پروژه شش سیگما</vt:lpstr>
      <vt:lpstr>نیازمندی های اجرای صحیح پروژه</vt:lpstr>
      <vt:lpstr>نقش نیروی انسانی پروژه</vt:lpstr>
      <vt:lpstr>بهبود فرایندها </vt:lpstr>
      <vt:lpstr>بهبود فرایندها</vt:lpstr>
      <vt:lpstr>بهبود فرایندها</vt:lpstr>
      <vt:lpstr>آينده 6 سيگما</vt:lpstr>
      <vt:lpstr>نتایج بحث</vt:lpstr>
      <vt:lpstr>نتایج بحث</vt:lpstr>
      <vt:lpstr>مراحل کليدي 6 سيگما با استفاده از فرآيند DMAIC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تهیه کننده : شقایق مقدم ترم 6 بهداشت حرفه ای   موضوع : بررسی روش ROSA در شناسایی و ارزیابی ریسک ارگونومیک با تشکر فراوان از سرکار خانم دکتر صادقیان</dc:title>
  <dc:creator>acer</dc:creator>
  <cp:lastModifiedBy>4000208</cp:lastModifiedBy>
  <cp:revision>105</cp:revision>
  <dcterms:created xsi:type="dcterms:W3CDTF">2021-03-02T17:38:25Z</dcterms:created>
  <dcterms:modified xsi:type="dcterms:W3CDTF">2023-10-22T09:00:41Z</dcterms:modified>
</cp:coreProperties>
</file>